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9" r:id="rId4"/>
    <p:sldId id="267" r:id="rId5"/>
    <p:sldId id="258" r:id="rId6"/>
    <p:sldId id="261" r:id="rId7"/>
    <p:sldId id="262" r:id="rId8"/>
    <p:sldId id="284" r:id="rId9"/>
    <p:sldId id="263" r:id="rId10"/>
    <p:sldId id="265" r:id="rId11"/>
    <p:sldId id="260" r:id="rId12"/>
    <p:sldId id="264" r:id="rId13"/>
    <p:sldId id="305" r:id="rId14"/>
    <p:sldId id="306" r:id="rId15"/>
    <p:sldId id="307" r:id="rId16"/>
    <p:sldId id="308" r:id="rId17"/>
    <p:sldId id="279" r:id="rId18"/>
    <p:sldId id="309" r:id="rId19"/>
    <p:sldId id="310" r:id="rId20"/>
    <p:sldId id="311" r:id="rId21"/>
    <p:sldId id="281" r:id="rId22"/>
    <p:sldId id="282" r:id="rId23"/>
    <p:sldId id="283" r:id="rId24"/>
    <p:sldId id="286" r:id="rId25"/>
    <p:sldId id="294" r:id="rId26"/>
    <p:sldId id="295" r:id="rId27"/>
    <p:sldId id="296" r:id="rId28"/>
    <p:sldId id="312" r:id="rId29"/>
    <p:sldId id="313" r:id="rId30"/>
    <p:sldId id="303" r:id="rId31"/>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12B5"/>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1" autoAdjust="0"/>
    <p:restoredTop sz="94434" autoAdjust="0"/>
  </p:normalViewPr>
  <p:slideViewPr>
    <p:cSldViewPr snapToGrid="0">
      <p:cViewPr varScale="1">
        <p:scale>
          <a:sx n="69" d="100"/>
          <a:sy n="69" d="100"/>
        </p:scale>
        <p:origin x="9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78D10-B640-44F4-B615-7061E835FC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BO"/>
        </a:p>
      </dgm:t>
    </dgm:pt>
    <dgm:pt modelId="{C9CC746A-57CE-4D2E-A4D8-44FB8DE0339F}">
      <dgm:prSet phldrT="[Text]" custT="1"/>
      <dgm:spPr/>
      <dgm:t>
        <a:bodyPr vert="vert270" anchor="ctr"/>
        <a:lstStyle/>
        <a:p>
          <a:pPr algn="ctr"/>
          <a:r>
            <a:rPr lang="es-BO" sz="6600" dirty="0" smtClean="0">
              <a:solidFill>
                <a:schemeClr val="accent5">
                  <a:lumMod val="50000"/>
                </a:schemeClr>
              </a:solidFill>
            </a:rPr>
            <a:t>TEMARIO</a:t>
          </a:r>
          <a:endParaRPr lang="es-BO" sz="6500" dirty="0">
            <a:solidFill>
              <a:schemeClr val="accent5">
                <a:lumMod val="50000"/>
              </a:schemeClr>
            </a:solidFill>
          </a:endParaRPr>
        </a:p>
      </dgm:t>
    </dgm:pt>
    <dgm:pt modelId="{253AF9A1-520C-4655-9A49-E17E3F72E57C}" type="parTrans" cxnId="{FB738936-8AE7-41A3-A3F1-166C886D2205}">
      <dgm:prSet/>
      <dgm:spPr/>
      <dgm:t>
        <a:bodyPr/>
        <a:lstStyle/>
        <a:p>
          <a:endParaRPr lang="es-BO"/>
        </a:p>
      </dgm:t>
    </dgm:pt>
    <dgm:pt modelId="{13D295AA-9DD6-4AD3-AB9D-5BB6C6C0EA41}" type="sibTrans" cxnId="{FB738936-8AE7-41A3-A3F1-166C886D2205}">
      <dgm:prSet/>
      <dgm:spPr/>
      <dgm:t>
        <a:bodyPr/>
        <a:lstStyle/>
        <a:p>
          <a:endParaRPr lang="es-BO"/>
        </a:p>
      </dgm:t>
    </dgm:pt>
    <dgm:pt modelId="{C46216FE-9162-4DB6-81D6-523164A0AC39}">
      <dgm:prSet phldrT="[Text]"/>
      <dgm:spPr/>
      <dgm:t>
        <a:bodyPr/>
        <a:lstStyle/>
        <a:p>
          <a:r>
            <a:rPr lang="es-BO" b="1" dirty="0" smtClean="0">
              <a:solidFill>
                <a:srgbClr val="FF0000"/>
              </a:solidFill>
            </a:rPr>
            <a:t>1. </a:t>
          </a:r>
          <a:r>
            <a:rPr lang="es-BO" dirty="0" smtClean="0"/>
            <a:t>Concepto de un proceso estocástico</a:t>
          </a:r>
          <a:endParaRPr lang="es-BO" dirty="0"/>
        </a:p>
      </dgm:t>
    </dgm:pt>
    <dgm:pt modelId="{7C254CBD-D121-4A4A-A3B9-D6F6B76B6AB9}" type="parTrans" cxnId="{DCF741E8-CC54-4064-BC3E-E3C165B874A9}">
      <dgm:prSet/>
      <dgm:spPr/>
      <dgm:t>
        <a:bodyPr/>
        <a:lstStyle/>
        <a:p>
          <a:endParaRPr lang="es-BO"/>
        </a:p>
      </dgm:t>
    </dgm:pt>
    <dgm:pt modelId="{70914452-6578-48B3-8D5D-E082503F6F79}" type="sibTrans" cxnId="{DCF741E8-CC54-4064-BC3E-E3C165B874A9}">
      <dgm:prSet/>
      <dgm:spPr/>
      <dgm:t>
        <a:bodyPr/>
        <a:lstStyle/>
        <a:p>
          <a:endParaRPr lang="es-BO"/>
        </a:p>
      </dgm:t>
    </dgm:pt>
    <dgm:pt modelId="{005DF959-D236-4EA2-A3B0-C9D47ECDB135}">
      <dgm:prSet phldrT="[Text]"/>
      <dgm:spPr/>
      <dgm:t>
        <a:bodyPr/>
        <a:lstStyle/>
        <a:p>
          <a:r>
            <a:rPr lang="es-BO" b="1" dirty="0" smtClean="0">
              <a:solidFill>
                <a:srgbClr val="FF0000"/>
              </a:solidFill>
            </a:rPr>
            <a:t>2. </a:t>
          </a:r>
          <a:r>
            <a:rPr lang="es-BO" dirty="0" smtClean="0"/>
            <a:t>Clasificación</a:t>
          </a:r>
          <a:endParaRPr lang="es-BO" dirty="0"/>
        </a:p>
      </dgm:t>
    </dgm:pt>
    <dgm:pt modelId="{3409E70F-CF05-4BDE-AFDB-FA75C8606CF0}" type="parTrans" cxnId="{C01AD541-1C25-45D0-B028-8CE088941090}">
      <dgm:prSet/>
      <dgm:spPr/>
      <dgm:t>
        <a:bodyPr/>
        <a:lstStyle/>
        <a:p>
          <a:endParaRPr lang="es-BO"/>
        </a:p>
      </dgm:t>
    </dgm:pt>
    <dgm:pt modelId="{372BA03B-A20F-4998-A584-8043779C2ECF}" type="sibTrans" cxnId="{C01AD541-1C25-45D0-B028-8CE088941090}">
      <dgm:prSet/>
      <dgm:spPr/>
      <dgm:t>
        <a:bodyPr/>
        <a:lstStyle/>
        <a:p>
          <a:endParaRPr lang="es-BO"/>
        </a:p>
      </dgm:t>
    </dgm:pt>
    <dgm:pt modelId="{493F79E8-C415-4C8C-AC4D-B6CF37ABE5C5}">
      <dgm:prSet phldrT="[Text]"/>
      <dgm:spPr/>
      <dgm:t>
        <a:bodyPr/>
        <a:lstStyle/>
        <a:p>
          <a:r>
            <a:rPr lang="es-BO" b="1" dirty="0" smtClean="0">
              <a:solidFill>
                <a:srgbClr val="FF0000"/>
              </a:solidFill>
            </a:rPr>
            <a:t>3. </a:t>
          </a:r>
          <a:r>
            <a:rPr lang="es-BO" dirty="0" smtClean="0"/>
            <a:t>Funciones de distribución y densidad de probabilidad</a:t>
          </a:r>
          <a:endParaRPr lang="es-BO" dirty="0"/>
        </a:p>
      </dgm:t>
    </dgm:pt>
    <dgm:pt modelId="{E58030C5-BA4B-4607-A682-D30BDF75F1DC}" type="parTrans" cxnId="{337B5F30-A425-446D-BCFC-5BE45FB51907}">
      <dgm:prSet/>
      <dgm:spPr/>
      <dgm:t>
        <a:bodyPr/>
        <a:lstStyle/>
        <a:p>
          <a:endParaRPr lang="es-BO"/>
        </a:p>
      </dgm:t>
    </dgm:pt>
    <dgm:pt modelId="{BAA5256A-0821-41AD-9921-31D99D4CD6DC}" type="sibTrans" cxnId="{337B5F30-A425-446D-BCFC-5BE45FB51907}">
      <dgm:prSet/>
      <dgm:spPr/>
      <dgm:t>
        <a:bodyPr/>
        <a:lstStyle/>
        <a:p>
          <a:endParaRPr lang="es-BO"/>
        </a:p>
      </dgm:t>
    </dgm:pt>
    <dgm:pt modelId="{87CA1B53-6889-4669-A497-280276846FBF}">
      <dgm:prSet phldrT="[Text]"/>
      <dgm:spPr/>
      <dgm:t>
        <a:bodyPr/>
        <a:lstStyle/>
        <a:p>
          <a:r>
            <a:rPr lang="es-BO" b="1" dirty="0" smtClean="0">
              <a:solidFill>
                <a:srgbClr val="FF0000"/>
              </a:solidFill>
            </a:rPr>
            <a:t>4. </a:t>
          </a:r>
          <a:r>
            <a:rPr lang="es-BO" dirty="0" smtClean="0"/>
            <a:t>Procesos estacionarios</a:t>
          </a:r>
          <a:endParaRPr lang="es-BO" dirty="0"/>
        </a:p>
      </dgm:t>
    </dgm:pt>
    <dgm:pt modelId="{49260138-713A-47D2-B027-C830BCB877B6}" type="parTrans" cxnId="{F1E2A471-16F0-4806-A9A0-53B3154788A8}">
      <dgm:prSet/>
      <dgm:spPr/>
      <dgm:t>
        <a:bodyPr/>
        <a:lstStyle/>
        <a:p>
          <a:endParaRPr lang="es-BO"/>
        </a:p>
      </dgm:t>
    </dgm:pt>
    <dgm:pt modelId="{33A80FF3-5829-4ABD-A72F-A0E96CD23043}" type="sibTrans" cxnId="{F1E2A471-16F0-4806-A9A0-53B3154788A8}">
      <dgm:prSet/>
      <dgm:spPr/>
      <dgm:t>
        <a:bodyPr/>
        <a:lstStyle/>
        <a:p>
          <a:endParaRPr lang="es-BO"/>
        </a:p>
      </dgm:t>
    </dgm:pt>
    <dgm:pt modelId="{8AC9BE75-47AD-4F69-A02D-0851766C08FB}">
      <dgm:prSet phldrT="[Text]"/>
      <dgm:spPr/>
      <dgm:t>
        <a:bodyPr/>
        <a:lstStyle/>
        <a:p>
          <a:r>
            <a:rPr lang="es-BO" b="1" dirty="0" smtClean="0">
              <a:solidFill>
                <a:srgbClr val="FF0000"/>
              </a:solidFill>
            </a:rPr>
            <a:t>5. </a:t>
          </a:r>
          <a:r>
            <a:rPr lang="es-BO" dirty="0" smtClean="0"/>
            <a:t>Cadena de </a:t>
          </a:r>
          <a:r>
            <a:rPr lang="es-BO" dirty="0" err="1" smtClean="0"/>
            <a:t>Markov</a:t>
          </a:r>
          <a:endParaRPr lang="es-BO" dirty="0"/>
        </a:p>
      </dgm:t>
    </dgm:pt>
    <dgm:pt modelId="{73884FBF-09B0-4E76-A485-D08F0F205040}" type="parTrans" cxnId="{346583B1-787D-4A8D-A2EF-912997177547}">
      <dgm:prSet/>
      <dgm:spPr/>
      <dgm:t>
        <a:bodyPr/>
        <a:lstStyle/>
        <a:p>
          <a:endParaRPr lang="es-BO"/>
        </a:p>
      </dgm:t>
    </dgm:pt>
    <dgm:pt modelId="{2D884BE1-8E46-4D35-B6C2-1527715E0DBC}" type="sibTrans" cxnId="{346583B1-787D-4A8D-A2EF-912997177547}">
      <dgm:prSet/>
      <dgm:spPr/>
      <dgm:t>
        <a:bodyPr/>
        <a:lstStyle/>
        <a:p>
          <a:endParaRPr lang="es-BO"/>
        </a:p>
      </dgm:t>
    </dgm:pt>
    <dgm:pt modelId="{0C664516-D537-4253-AFCA-347ED22B7676}">
      <dgm:prSet phldrT="[Text]"/>
      <dgm:spPr/>
      <dgm:t>
        <a:bodyPr/>
        <a:lstStyle/>
        <a:p>
          <a:r>
            <a:rPr lang="es-BO" b="1" dirty="0" smtClean="0">
              <a:solidFill>
                <a:srgbClr val="FF0000"/>
              </a:solidFill>
            </a:rPr>
            <a:t>6. </a:t>
          </a:r>
          <a:r>
            <a:rPr lang="es-BO" dirty="0" smtClean="0"/>
            <a:t>Densidad espectral de potencia</a:t>
          </a:r>
          <a:endParaRPr lang="es-BO" dirty="0"/>
        </a:p>
      </dgm:t>
    </dgm:pt>
    <dgm:pt modelId="{E0EF0438-3A31-4039-B590-545309CD4327}" type="parTrans" cxnId="{32FEB335-8DC4-4091-B574-236DFACCB15C}">
      <dgm:prSet/>
      <dgm:spPr/>
      <dgm:t>
        <a:bodyPr/>
        <a:lstStyle/>
        <a:p>
          <a:endParaRPr lang="es-BO"/>
        </a:p>
      </dgm:t>
    </dgm:pt>
    <dgm:pt modelId="{D1494C8F-B1E0-49A4-83C7-6AD9B96BFB89}" type="sibTrans" cxnId="{32FEB335-8DC4-4091-B574-236DFACCB15C}">
      <dgm:prSet/>
      <dgm:spPr/>
      <dgm:t>
        <a:bodyPr/>
        <a:lstStyle/>
        <a:p>
          <a:endParaRPr lang="es-BO"/>
        </a:p>
      </dgm:t>
    </dgm:pt>
    <dgm:pt modelId="{DA660823-CDB4-4038-A82C-313468F94B92}">
      <dgm:prSet phldrT="[Text]"/>
      <dgm:spPr/>
      <dgm:t>
        <a:bodyPr/>
        <a:lstStyle/>
        <a:p>
          <a:r>
            <a:rPr lang="es-BO" b="1" dirty="0" smtClean="0">
              <a:solidFill>
                <a:srgbClr val="FF0000"/>
              </a:solidFill>
            </a:rPr>
            <a:t>7. </a:t>
          </a:r>
          <a:r>
            <a:rPr lang="es-BO" dirty="0" smtClean="0"/>
            <a:t>Procesos </a:t>
          </a:r>
          <a:r>
            <a:rPr lang="es-BO" dirty="0" err="1" smtClean="0"/>
            <a:t>ergodicos</a:t>
          </a:r>
          <a:endParaRPr lang="es-BO" dirty="0"/>
        </a:p>
      </dgm:t>
    </dgm:pt>
    <dgm:pt modelId="{5622127A-A04F-4E29-920F-73296354A364}" type="parTrans" cxnId="{04E7BE22-5232-444D-97F7-7C0B5F64588B}">
      <dgm:prSet/>
      <dgm:spPr/>
      <dgm:t>
        <a:bodyPr/>
        <a:lstStyle/>
        <a:p>
          <a:endParaRPr lang="es-BO"/>
        </a:p>
      </dgm:t>
    </dgm:pt>
    <dgm:pt modelId="{C68926A6-B3D6-408F-9848-6B5B1EE39330}" type="sibTrans" cxnId="{04E7BE22-5232-444D-97F7-7C0B5F64588B}">
      <dgm:prSet/>
      <dgm:spPr/>
      <dgm:t>
        <a:bodyPr/>
        <a:lstStyle/>
        <a:p>
          <a:endParaRPr lang="es-BO"/>
        </a:p>
      </dgm:t>
    </dgm:pt>
    <dgm:pt modelId="{7443B5FE-1317-4681-AC56-F318F83462A4}" type="pres">
      <dgm:prSet presAssocID="{4CC78D10-B640-44F4-B615-7061E835FC5F}" presName="vert0" presStyleCnt="0">
        <dgm:presLayoutVars>
          <dgm:dir/>
          <dgm:animOne val="branch"/>
          <dgm:animLvl val="lvl"/>
        </dgm:presLayoutVars>
      </dgm:prSet>
      <dgm:spPr/>
      <dgm:t>
        <a:bodyPr/>
        <a:lstStyle/>
        <a:p>
          <a:endParaRPr lang="es-BO"/>
        </a:p>
      </dgm:t>
    </dgm:pt>
    <dgm:pt modelId="{0672241F-1033-4929-A9C3-1BDA773D2ABB}" type="pres">
      <dgm:prSet presAssocID="{C9CC746A-57CE-4D2E-A4D8-44FB8DE0339F}" presName="thickLine" presStyleLbl="alignNode1" presStyleIdx="0" presStyleCnt="1"/>
      <dgm:spPr/>
    </dgm:pt>
    <dgm:pt modelId="{E0B07FBF-B9AD-46A9-A6A0-A906701CA2A6}" type="pres">
      <dgm:prSet presAssocID="{C9CC746A-57CE-4D2E-A4D8-44FB8DE0339F}" presName="horz1" presStyleCnt="0"/>
      <dgm:spPr/>
    </dgm:pt>
    <dgm:pt modelId="{8692A22E-34B0-4200-8710-DB750E71E713}" type="pres">
      <dgm:prSet presAssocID="{C9CC746A-57CE-4D2E-A4D8-44FB8DE0339F}" presName="tx1" presStyleLbl="revTx" presStyleIdx="0" presStyleCnt="8" custScaleX="67254" custLinFactNeighborX="-6206"/>
      <dgm:spPr/>
      <dgm:t>
        <a:bodyPr/>
        <a:lstStyle/>
        <a:p>
          <a:endParaRPr lang="es-BO"/>
        </a:p>
      </dgm:t>
    </dgm:pt>
    <dgm:pt modelId="{CBB3B186-CCE8-4238-B9CF-B109A7E07C47}" type="pres">
      <dgm:prSet presAssocID="{C9CC746A-57CE-4D2E-A4D8-44FB8DE0339F}" presName="vert1" presStyleCnt="0"/>
      <dgm:spPr/>
    </dgm:pt>
    <dgm:pt modelId="{2E0B839D-D336-43C8-9645-FA25E48E32EE}" type="pres">
      <dgm:prSet presAssocID="{C46216FE-9162-4DB6-81D6-523164A0AC39}" presName="vertSpace2a" presStyleCnt="0"/>
      <dgm:spPr/>
    </dgm:pt>
    <dgm:pt modelId="{5E9E6619-5EBF-4B45-BE6E-3CC6B800AB26}" type="pres">
      <dgm:prSet presAssocID="{C46216FE-9162-4DB6-81D6-523164A0AC39}" presName="horz2" presStyleCnt="0"/>
      <dgm:spPr/>
    </dgm:pt>
    <dgm:pt modelId="{E1BCF73D-1D8F-4191-938F-9AB7013A4536}" type="pres">
      <dgm:prSet presAssocID="{C46216FE-9162-4DB6-81D6-523164A0AC39}" presName="horzSpace2" presStyleCnt="0"/>
      <dgm:spPr/>
    </dgm:pt>
    <dgm:pt modelId="{D1D56C25-DD3E-4739-BADD-6BE12BB5209F}" type="pres">
      <dgm:prSet presAssocID="{C46216FE-9162-4DB6-81D6-523164A0AC39}" presName="tx2" presStyleLbl="revTx" presStyleIdx="1" presStyleCnt="8"/>
      <dgm:spPr/>
      <dgm:t>
        <a:bodyPr/>
        <a:lstStyle/>
        <a:p>
          <a:endParaRPr lang="es-BO"/>
        </a:p>
      </dgm:t>
    </dgm:pt>
    <dgm:pt modelId="{5540EC69-3526-47C9-8DB9-D1BE53157B49}" type="pres">
      <dgm:prSet presAssocID="{C46216FE-9162-4DB6-81D6-523164A0AC39}" presName="vert2" presStyleCnt="0"/>
      <dgm:spPr/>
    </dgm:pt>
    <dgm:pt modelId="{66B7F3CB-1E13-4585-843E-E7F7E219B018}" type="pres">
      <dgm:prSet presAssocID="{C46216FE-9162-4DB6-81D6-523164A0AC39}" presName="thinLine2b" presStyleLbl="callout" presStyleIdx="0" presStyleCnt="7"/>
      <dgm:spPr/>
    </dgm:pt>
    <dgm:pt modelId="{54E864AB-9B1E-4B3E-8825-D2291CB9AB54}" type="pres">
      <dgm:prSet presAssocID="{C46216FE-9162-4DB6-81D6-523164A0AC39}" presName="vertSpace2b" presStyleCnt="0"/>
      <dgm:spPr/>
    </dgm:pt>
    <dgm:pt modelId="{B960B0A9-39F5-49FD-B7DE-6C96F59C1BC4}" type="pres">
      <dgm:prSet presAssocID="{005DF959-D236-4EA2-A3B0-C9D47ECDB135}" presName="horz2" presStyleCnt="0"/>
      <dgm:spPr/>
    </dgm:pt>
    <dgm:pt modelId="{79D85145-87DA-4CA3-8CC9-5103C4F77E41}" type="pres">
      <dgm:prSet presAssocID="{005DF959-D236-4EA2-A3B0-C9D47ECDB135}" presName="horzSpace2" presStyleCnt="0"/>
      <dgm:spPr/>
    </dgm:pt>
    <dgm:pt modelId="{C096D78E-324D-4B38-A133-E631E278453D}" type="pres">
      <dgm:prSet presAssocID="{005DF959-D236-4EA2-A3B0-C9D47ECDB135}" presName="tx2" presStyleLbl="revTx" presStyleIdx="2" presStyleCnt="8"/>
      <dgm:spPr/>
      <dgm:t>
        <a:bodyPr/>
        <a:lstStyle/>
        <a:p>
          <a:endParaRPr lang="es-BO"/>
        </a:p>
      </dgm:t>
    </dgm:pt>
    <dgm:pt modelId="{A000C042-651A-4B62-8A1A-08C97D909253}" type="pres">
      <dgm:prSet presAssocID="{005DF959-D236-4EA2-A3B0-C9D47ECDB135}" presName="vert2" presStyleCnt="0"/>
      <dgm:spPr/>
    </dgm:pt>
    <dgm:pt modelId="{C60806ED-61A8-41E9-89C4-5FB596F93C62}" type="pres">
      <dgm:prSet presAssocID="{005DF959-D236-4EA2-A3B0-C9D47ECDB135}" presName="thinLine2b" presStyleLbl="callout" presStyleIdx="1" presStyleCnt="7"/>
      <dgm:spPr/>
    </dgm:pt>
    <dgm:pt modelId="{E76EBC87-9A51-446D-8909-5A6C77E6489E}" type="pres">
      <dgm:prSet presAssocID="{005DF959-D236-4EA2-A3B0-C9D47ECDB135}" presName="vertSpace2b" presStyleCnt="0"/>
      <dgm:spPr/>
    </dgm:pt>
    <dgm:pt modelId="{D64A255C-5E01-4BCC-A40D-2C4A78E5063A}" type="pres">
      <dgm:prSet presAssocID="{493F79E8-C415-4C8C-AC4D-B6CF37ABE5C5}" presName="horz2" presStyleCnt="0"/>
      <dgm:spPr/>
    </dgm:pt>
    <dgm:pt modelId="{235398BE-D70F-4181-9FE4-D0CF24FFD1FF}" type="pres">
      <dgm:prSet presAssocID="{493F79E8-C415-4C8C-AC4D-B6CF37ABE5C5}" presName="horzSpace2" presStyleCnt="0"/>
      <dgm:spPr/>
    </dgm:pt>
    <dgm:pt modelId="{5BC81F65-2F9E-480A-83DD-93351641E393}" type="pres">
      <dgm:prSet presAssocID="{493F79E8-C415-4C8C-AC4D-B6CF37ABE5C5}" presName="tx2" presStyleLbl="revTx" presStyleIdx="3" presStyleCnt="8"/>
      <dgm:spPr/>
      <dgm:t>
        <a:bodyPr/>
        <a:lstStyle/>
        <a:p>
          <a:endParaRPr lang="es-BO"/>
        </a:p>
      </dgm:t>
    </dgm:pt>
    <dgm:pt modelId="{7E651FC7-10B3-4E3A-829A-CBFAFB8E3370}" type="pres">
      <dgm:prSet presAssocID="{493F79E8-C415-4C8C-AC4D-B6CF37ABE5C5}" presName="vert2" presStyleCnt="0"/>
      <dgm:spPr/>
    </dgm:pt>
    <dgm:pt modelId="{4A5DE6A6-0E25-4058-A716-9C3B7F8447C7}" type="pres">
      <dgm:prSet presAssocID="{493F79E8-C415-4C8C-AC4D-B6CF37ABE5C5}" presName="thinLine2b" presStyleLbl="callout" presStyleIdx="2" presStyleCnt="7"/>
      <dgm:spPr/>
    </dgm:pt>
    <dgm:pt modelId="{7B4BB15F-A964-4F02-89C2-F47A0053AB7C}" type="pres">
      <dgm:prSet presAssocID="{493F79E8-C415-4C8C-AC4D-B6CF37ABE5C5}" presName="vertSpace2b" presStyleCnt="0"/>
      <dgm:spPr/>
    </dgm:pt>
    <dgm:pt modelId="{2BFAADAB-27FA-40E6-84F4-3AC89BC2BA2E}" type="pres">
      <dgm:prSet presAssocID="{87CA1B53-6889-4669-A497-280276846FBF}" presName="horz2" presStyleCnt="0"/>
      <dgm:spPr/>
    </dgm:pt>
    <dgm:pt modelId="{2FF4D745-D929-4B44-9AE9-193289A46339}" type="pres">
      <dgm:prSet presAssocID="{87CA1B53-6889-4669-A497-280276846FBF}" presName="horzSpace2" presStyleCnt="0"/>
      <dgm:spPr/>
    </dgm:pt>
    <dgm:pt modelId="{31B573E1-0449-4F48-89E9-15721C11C945}" type="pres">
      <dgm:prSet presAssocID="{87CA1B53-6889-4669-A497-280276846FBF}" presName="tx2" presStyleLbl="revTx" presStyleIdx="4" presStyleCnt="8"/>
      <dgm:spPr/>
      <dgm:t>
        <a:bodyPr/>
        <a:lstStyle/>
        <a:p>
          <a:endParaRPr lang="es-BO"/>
        </a:p>
      </dgm:t>
    </dgm:pt>
    <dgm:pt modelId="{33827FFB-1917-4550-851D-3831220B2512}" type="pres">
      <dgm:prSet presAssocID="{87CA1B53-6889-4669-A497-280276846FBF}" presName="vert2" presStyleCnt="0"/>
      <dgm:spPr/>
    </dgm:pt>
    <dgm:pt modelId="{E4365466-7722-4FF7-91AC-70640E380BB4}" type="pres">
      <dgm:prSet presAssocID="{87CA1B53-6889-4669-A497-280276846FBF}" presName="thinLine2b" presStyleLbl="callout" presStyleIdx="3" presStyleCnt="7"/>
      <dgm:spPr/>
    </dgm:pt>
    <dgm:pt modelId="{BEFC9699-BD23-40E7-8602-1A5E1D07B24A}" type="pres">
      <dgm:prSet presAssocID="{87CA1B53-6889-4669-A497-280276846FBF}" presName="vertSpace2b" presStyleCnt="0"/>
      <dgm:spPr/>
    </dgm:pt>
    <dgm:pt modelId="{DBFE9414-87E2-4871-969F-2B3113D6489A}" type="pres">
      <dgm:prSet presAssocID="{8AC9BE75-47AD-4F69-A02D-0851766C08FB}" presName="horz2" presStyleCnt="0"/>
      <dgm:spPr/>
    </dgm:pt>
    <dgm:pt modelId="{23E06F60-5B51-45C9-BE18-1985B57AF341}" type="pres">
      <dgm:prSet presAssocID="{8AC9BE75-47AD-4F69-A02D-0851766C08FB}" presName="horzSpace2" presStyleCnt="0"/>
      <dgm:spPr/>
    </dgm:pt>
    <dgm:pt modelId="{0229D6EB-64D5-42F0-B3B0-34CB58BAD6CC}" type="pres">
      <dgm:prSet presAssocID="{8AC9BE75-47AD-4F69-A02D-0851766C08FB}" presName="tx2" presStyleLbl="revTx" presStyleIdx="5" presStyleCnt="8"/>
      <dgm:spPr/>
      <dgm:t>
        <a:bodyPr/>
        <a:lstStyle/>
        <a:p>
          <a:endParaRPr lang="es-BO"/>
        </a:p>
      </dgm:t>
    </dgm:pt>
    <dgm:pt modelId="{D7C92623-DA14-4B44-9743-4A9E4D0B9A8A}" type="pres">
      <dgm:prSet presAssocID="{8AC9BE75-47AD-4F69-A02D-0851766C08FB}" presName="vert2" presStyleCnt="0"/>
      <dgm:spPr/>
    </dgm:pt>
    <dgm:pt modelId="{FFF6E499-244E-4B50-AB1E-8C637C2B1E24}" type="pres">
      <dgm:prSet presAssocID="{8AC9BE75-47AD-4F69-A02D-0851766C08FB}" presName="thinLine2b" presStyleLbl="callout" presStyleIdx="4" presStyleCnt="7"/>
      <dgm:spPr/>
    </dgm:pt>
    <dgm:pt modelId="{70481D71-3B76-4B1F-A3DC-D2A27AD3A4A9}" type="pres">
      <dgm:prSet presAssocID="{8AC9BE75-47AD-4F69-A02D-0851766C08FB}" presName="vertSpace2b" presStyleCnt="0"/>
      <dgm:spPr/>
    </dgm:pt>
    <dgm:pt modelId="{736D8425-0538-4DC3-B470-9896A231D19A}" type="pres">
      <dgm:prSet presAssocID="{0C664516-D537-4253-AFCA-347ED22B7676}" presName="horz2" presStyleCnt="0"/>
      <dgm:spPr/>
    </dgm:pt>
    <dgm:pt modelId="{29E677B3-497C-408C-A09C-8DFF7551F495}" type="pres">
      <dgm:prSet presAssocID="{0C664516-D537-4253-AFCA-347ED22B7676}" presName="horzSpace2" presStyleCnt="0"/>
      <dgm:spPr/>
    </dgm:pt>
    <dgm:pt modelId="{E50BFF55-2FAE-4A0B-B22C-E911EDC27E22}" type="pres">
      <dgm:prSet presAssocID="{0C664516-D537-4253-AFCA-347ED22B7676}" presName="tx2" presStyleLbl="revTx" presStyleIdx="6" presStyleCnt="8"/>
      <dgm:spPr/>
      <dgm:t>
        <a:bodyPr/>
        <a:lstStyle/>
        <a:p>
          <a:endParaRPr lang="es-BO"/>
        </a:p>
      </dgm:t>
    </dgm:pt>
    <dgm:pt modelId="{8AD8223B-3D7A-4473-BCB3-9FFB70B51F73}" type="pres">
      <dgm:prSet presAssocID="{0C664516-D537-4253-AFCA-347ED22B7676}" presName="vert2" presStyleCnt="0"/>
      <dgm:spPr/>
    </dgm:pt>
    <dgm:pt modelId="{99B0E904-7DE6-48C8-A303-1FE24DDA29B8}" type="pres">
      <dgm:prSet presAssocID="{0C664516-D537-4253-AFCA-347ED22B7676}" presName="thinLine2b" presStyleLbl="callout" presStyleIdx="5" presStyleCnt="7"/>
      <dgm:spPr/>
    </dgm:pt>
    <dgm:pt modelId="{ED5942A6-195D-4BCD-A22D-A0C5D7FFA9F6}" type="pres">
      <dgm:prSet presAssocID="{0C664516-D537-4253-AFCA-347ED22B7676}" presName="vertSpace2b" presStyleCnt="0"/>
      <dgm:spPr/>
    </dgm:pt>
    <dgm:pt modelId="{6C8406DE-0C2D-4E42-9AC6-F8F5DB887E97}" type="pres">
      <dgm:prSet presAssocID="{DA660823-CDB4-4038-A82C-313468F94B92}" presName="horz2" presStyleCnt="0"/>
      <dgm:spPr/>
    </dgm:pt>
    <dgm:pt modelId="{C532C609-9816-456A-910C-0C0569993135}" type="pres">
      <dgm:prSet presAssocID="{DA660823-CDB4-4038-A82C-313468F94B92}" presName="horzSpace2" presStyleCnt="0"/>
      <dgm:spPr/>
    </dgm:pt>
    <dgm:pt modelId="{90630EA0-FE5C-47EA-BE25-7F6EF4BE3E70}" type="pres">
      <dgm:prSet presAssocID="{DA660823-CDB4-4038-A82C-313468F94B92}" presName="tx2" presStyleLbl="revTx" presStyleIdx="7" presStyleCnt="8"/>
      <dgm:spPr/>
      <dgm:t>
        <a:bodyPr/>
        <a:lstStyle/>
        <a:p>
          <a:endParaRPr lang="es-BO"/>
        </a:p>
      </dgm:t>
    </dgm:pt>
    <dgm:pt modelId="{DDCE77BA-4186-4DAA-B467-95625C44EF9C}" type="pres">
      <dgm:prSet presAssocID="{DA660823-CDB4-4038-A82C-313468F94B92}" presName="vert2" presStyleCnt="0"/>
      <dgm:spPr/>
    </dgm:pt>
    <dgm:pt modelId="{8176EE70-58AB-41C2-8481-43F1B793265C}" type="pres">
      <dgm:prSet presAssocID="{DA660823-CDB4-4038-A82C-313468F94B92}" presName="thinLine2b" presStyleLbl="callout" presStyleIdx="6" presStyleCnt="7"/>
      <dgm:spPr/>
    </dgm:pt>
    <dgm:pt modelId="{399D5657-B22E-4B1E-8B0D-33196E68B171}" type="pres">
      <dgm:prSet presAssocID="{DA660823-CDB4-4038-A82C-313468F94B92}" presName="vertSpace2b" presStyleCnt="0"/>
      <dgm:spPr/>
    </dgm:pt>
  </dgm:ptLst>
  <dgm:cxnLst>
    <dgm:cxn modelId="{ABBC09D4-0AEF-4E4E-9756-5DA7E11DA414}" type="presOf" srcId="{0C664516-D537-4253-AFCA-347ED22B7676}" destId="{E50BFF55-2FAE-4A0B-B22C-E911EDC27E22}" srcOrd="0" destOrd="0" presId="urn:microsoft.com/office/officeart/2008/layout/LinedList"/>
    <dgm:cxn modelId="{337B5F30-A425-446D-BCFC-5BE45FB51907}" srcId="{C9CC746A-57CE-4D2E-A4D8-44FB8DE0339F}" destId="{493F79E8-C415-4C8C-AC4D-B6CF37ABE5C5}" srcOrd="2" destOrd="0" parTransId="{E58030C5-BA4B-4607-A682-D30BDF75F1DC}" sibTransId="{BAA5256A-0821-41AD-9921-31D99D4CD6DC}"/>
    <dgm:cxn modelId="{535A3F5E-557F-4514-84C1-AEA687448014}" type="presOf" srcId="{493F79E8-C415-4C8C-AC4D-B6CF37ABE5C5}" destId="{5BC81F65-2F9E-480A-83DD-93351641E393}" srcOrd="0" destOrd="0" presId="urn:microsoft.com/office/officeart/2008/layout/LinedList"/>
    <dgm:cxn modelId="{AF586BBC-04D1-4A64-9740-2C0335106DF1}" type="presOf" srcId="{DA660823-CDB4-4038-A82C-313468F94B92}" destId="{90630EA0-FE5C-47EA-BE25-7F6EF4BE3E70}" srcOrd="0" destOrd="0" presId="urn:microsoft.com/office/officeart/2008/layout/LinedList"/>
    <dgm:cxn modelId="{E805E726-4133-4409-97C4-C8A93B83DB56}" type="presOf" srcId="{C46216FE-9162-4DB6-81D6-523164A0AC39}" destId="{D1D56C25-DD3E-4739-BADD-6BE12BB5209F}" srcOrd="0" destOrd="0" presId="urn:microsoft.com/office/officeart/2008/layout/LinedList"/>
    <dgm:cxn modelId="{398ACDC1-7C8A-4F4B-873A-EF82F1B1AD63}" type="presOf" srcId="{8AC9BE75-47AD-4F69-A02D-0851766C08FB}" destId="{0229D6EB-64D5-42F0-B3B0-34CB58BAD6CC}" srcOrd="0" destOrd="0" presId="urn:microsoft.com/office/officeart/2008/layout/LinedList"/>
    <dgm:cxn modelId="{F1E2A471-16F0-4806-A9A0-53B3154788A8}" srcId="{C9CC746A-57CE-4D2E-A4D8-44FB8DE0339F}" destId="{87CA1B53-6889-4669-A497-280276846FBF}" srcOrd="3" destOrd="0" parTransId="{49260138-713A-47D2-B027-C830BCB877B6}" sibTransId="{33A80FF3-5829-4ABD-A72F-A0E96CD23043}"/>
    <dgm:cxn modelId="{6472F379-F0FF-4223-86D2-8C78F2709ABC}" type="presOf" srcId="{87CA1B53-6889-4669-A497-280276846FBF}" destId="{31B573E1-0449-4F48-89E9-15721C11C945}" srcOrd="0" destOrd="0" presId="urn:microsoft.com/office/officeart/2008/layout/LinedList"/>
    <dgm:cxn modelId="{099AEC7C-5AD1-45D2-A76C-B229C06B53E8}" type="presOf" srcId="{005DF959-D236-4EA2-A3B0-C9D47ECDB135}" destId="{C096D78E-324D-4B38-A133-E631E278453D}" srcOrd="0" destOrd="0" presId="urn:microsoft.com/office/officeart/2008/layout/LinedList"/>
    <dgm:cxn modelId="{04E7BE22-5232-444D-97F7-7C0B5F64588B}" srcId="{C9CC746A-57CE-4D2E-A4D8-44FB8DE0339F}" destId="{DA660823-CDB4-4038-A82C-313468F94B92}" srcOrd="6" destOrd="0" parTransId="{5622127A-A04F-4E29-920F-73296354A364}" sibTransId="{C68926A6-B3D6-408F-9848-6B5B1EE39330}"/>
    <dgm:cxn modelId="{346583B1-787D-4A8D-A2EF-912997177547}" srcId="{C9CC746A-57CE-4D2E-A4D8-44FB8DE0339F}" destId="{8AC9BE75-47AD-4F69-A02D-0851766C08FB}" srcOrd="4" destOrd="0" parTransId="{73884FBF-09B0-4E76-A485-D08F0F205040}" sibTransId="{2D884BE1-8E46-4D35-B6C2-1527715E0DBC}"/>
    <dgm:cxn modelId="{263190A1-564A-4385-A24E-731407246C8F}" type="presOf" srcId="{4CC78D10-B640-44F4-B615-7061E835FC5F}" destId="{7443B5FE-1317-4681-AC56-F318F83462A4}" srcOrd="0" destOrd="0" presId="urn:microsoft.com/office/officeart/2008/layout/LinedList"/>
    <dgm:cxn modelId="{FB738936-8AE7-41A3-A3F1-166C886D2205}" srcId="{4CC78D10-B640-44F4-B615-7061E835FC5F}" destId="{C9CC746A-57CE-4D2E-A4D8-44FB8DE0339F}" srcOrd="0" destOrd="0" parTransId="{253AF9A1-520C-4655-9A49-E17E3F72E57C}" sibTransId="{13D295AA-9DD6-4AD3-AB9D-5BB6C6C0EA41}"/>
    <dgm:cxn modelId="{32FEB335-8DC4-4091-B574-236DFACCB15C}" srcId="{C9CC746A-57CE-4D2E-A4D8-44FB8DE0339F}" destId="{0C664516-D537-4253-AFCA-347ED22B7676}" srcOrd="5" destOrd="0" parTransId="{E0EF0438-3A31-4039-B590-545309CD4327}" sibTransId="{D1494C8F-B1E0-49A4-83C7-6AD9B96BFB89}"/>
    <dgm:cxn modelId="{DCF741E8-CC54-4064-BC3E-E3C165B874A9}" srcId="{C9CC746A-57CE-4D2E-A4D8-44FB8DE0339F}" destId="{C46216FE-9162-4DB6-81D6-523164A0AC39}" srcOrd="0" destOrd="0" parTransId="{7C254CBD-D121-4A4A-A3B9-D6F6B76B6AB9}" sibTransId="{70914452-6578-48B3-8D5D-E082503F6F79}"/>
    <dgm:cxn modelId="{C01AD541-1C25-45D0-B028-8CE088941090}" srcId="{C9CC746A-57CE-4D2E-A4D8-44FB8DE0339F}" destId="{005DF959-D236-4EA2-A3B0-C9D47ECDB135}" srcOrd="1" destOrd="0" parTransId="{3409E70F-CF05-4BDE-AFDB-FA75C8606CF0}" sibTransId="{372BA03B-A20F-4998-A584-8043779C2ECF}"/>
    <dgm:cxn modelId="{559000F3-C5F2-4814-A139-3ADE5973F2E5}" type="presOf" srcId="{C9CC746A-57CE-4D2E-A4D8-44FB8DE0339F}" destId="{8692A22E-34B0-4200-8710-DB750E71E713}" srcOrd="0" destOrd="0" presId="urn:microsoft.com/office/officeart/2008/layout/LinedList"/>
    <dgm:cxn modelId="{DE0A7647-8DA7-47F3-A394-616CF0ADC65A}" type="presParOf" srcId="{7443B5FE-1317-4681-AC56-F318F83462A4}" destId="{0672241F-1033-4929-A9C3-1BDA773D2ABB}" srcOrd="0" destOrd="0" presId="urn:microsoft.com/office/officeart/2008/layout/LinedList"/>
    <dgm:cxn modelId="{A394E909-7910-4C5F-A85B-A2146EBA660B}" type="presParOf" srcId="{7443B5FE-1317-4681-AC56-F318F83462A4}" destId="{E0B07FBF-B9AD-46A9-A6A0-A906701CA2A6}" srcOrd="1" destOrd="0" presId="urn:microsoft.com/office/officeart/2008/layout/LinedList"/>
    <dgm:cxn modelId="{ED8F884A-1382-4E4B-ABBB-EE0907BC05BF}" type="presParOf" srcId="{E0B07FBF-B9AD-46A9-A6A0-A906701CA2A6}" destId="{8692A22E-34B0-4200-8710-DB750E71E713}" srcOrd="0" destOrd="0" presId="urn:microsoft.com/office/officeart/2008/layout/LinedList"/>
    <dgm:cxn modelId="{32FE004F-216A-476B-9EB8-E02F271FDFA2}" type="presParOf" srcId="{E0B07FBF-B9AD-46A9-A6A0-A906701CA2A6}" destId="{CBB3B186-CCE8-4238-B9CF-B109A7E07C47}" srcOrd="1" destOrd="0" presId="urn:microsoft.com/office/officeart/2008/layout/LinedList"/>
    <dgm:cxn modelId="{A029ED2D-FE93-44EE-8FC5-86DCC67F909D}" type="presParOf" srcId="{CBB3B186-CCE8-4238-B9CF-B109A7E07C47}" destId="{2E0B839D-D336-43C8-9645-FA25E48E32EE}" srcOrd="0" destOrd="0" presId="urn:microsoft.com/office/officeart/2008/layout/LinedList"/>
    <dgm:cxn modelId="{B894BFEF-1904-4923-A380-94054D76270C}" type="presParOf" srcId="{CBB3B186-CCE8-4238-B9CF-B109A7E07C47}" destId="{5E9E6619-5EBF-4B45-BE6E-3CC6B800AB26}" srcOrd="1" destOrd="0" presId="urn:microsoft.com/office/officeart/2008/layout/LinedList"/>
    <dgm:cxn modelId="{7679E140-63D9-481B-850E-5ABA0DD44F1A}" type="presParOf" srcId="{5E9E6619-5EBF-4B45-BE6E-3CC6B800AB26}" destId="{E1BCF73D-1D8F-4191-938F-9AB7013A4536}" srcOrd="0" destOrd="0" presId="urn:microsoft.com/office/officeart/2008/layout/LinedList"/>
    <dgm:cxn modelId="{A92C759A-F638-49B6-8D8D-6CF8367E2DC8}" type="presParOf" srcId="{5E9E6619-5EBF-4B45-BE6E-3CC6B800AB26}" destId="{D1D56C25-DD3E-4739-BADD-6BE12BB5209F}" srcOrd="1" destOrd="0" presId="urn:microsoft.com/office/officeart/2008/layout/LinedList"/>
    <dgm:cxn modelId="{AA3C140C-1F01-4E58-A50E-33A4F69FC7BD}" type="presParOf" srcId="{5E9E6619-5EBF-4B45-BE6E-3CC6B800AB26}" destId="{5540EC69-3526-47C9-8DB9-D1BE53157B49}" srcOrd="2" destOrd="0" presId="urn:microsoft.com/office/officeart/2008/layout/LinedList"/>
    <dgm:cxn modelId="{7AA48843-A4DF-4BD8-A556-EB646F96216E}" type="presParOf" srcId="{CBB3B186-CCE8-4238-B9CF-B109A7E07C47}" destId="{66B7F3CB-1E13-4585-843E-E7F7E219B018}" srcOrd="2" destOrd="0" presId="urn:microsoft.com/office/officeart/2008/layout/LinedList"/>
    <dgm:cxn modelId="{E4622B19-8B56-4DA1-8938-E03C3021C2F4}" type="presParOf" srcId="{CBB3B186-CCE8-4238-B9CF-B109A7E07C47}" destId="{54E864AB-9B1E-4B3E-8825-D2291CB9AB54}" srcOrd="3" destOrd="0" presId="urn:microsoft.com/office/officeart/2008/layout/LinedList"/>
    <dgm:cxn modelId="{6E682630-1433-4E59-9759-3C46B4455BD8}" type="presParOf" srcId="{CBB3B186-CCE8-4238-B9CF-B109A7E07C47}" destId="{B960B0A9-39F5-49FD-B7DE-6C96F59C1BC4}" srcOrd="4" destOrd="0" presId="urn:microsoft.com/office/officeart/2008/layout/LinedList"/>
    <dgm:cxn modelId="{E9101EF2-66FA-47A4-A0A3-DF1CDD22859E}" type="presParOf" srcId="{B960B0A9-39F5-49FD-B7DE-6C96F59C1BC4}" destId="{79D85145-87DA-4CA3-8CC9-5103C4F77E41}" srcOrd="0" destOrd="0" presId="urn:microsoft.com/office/officeart/2008/layout/LinedList"/>
    <dgm:cxn modelId="{2A7013BF-1831-46C9-BC49-08A7C4216DBD}" type="presParOf" srcId="{B960B0A9-39F5-49FD-B7DE-6C96F59C1BC4}" destId="{C096D78E-324D-4B38-A133-E631E278453D}" srcOrd="1" destOrd="0" presId="urn:microsoft.com/office/officeart/2008/layout/LinedList"/>
    <dgm:cxn modelId="{C3DA8CDD-0F2A-4C11-B513-2B9A53F92813}" type="presParOf" srcId="{B960B0A9-39F5-49FD-B7DE-6C96F59C1BC4}" destId="{A000C042-651A-4B62-8A1A-08C97D909253}" srcOrd="2" destOrd="0" presId="urn:microsoft.com/office/officeart/2008/layout/LinedList"/>
    <dgm:cxn modelId="{F698E63A-67DD-4151-A32E-68B427040FE2}" type="presParOf" srcId="{CBB3B186-CCE8-4238-B9CF-B109A7E07C47}" destId="{C60806ED-61A8-41E9-89C4-5FB596F93C62}" srcOrd="5" destOrd="0" presId="urn:microsoft.com/office/officeart/2008/layout/LinedList"/>
    <dgm:cxn modelId="{318DE706-B4B9-4BFA-96DC-526726519624}" type="presParOf" srcId="{CBB3B186-CCE8-4238-B9CF-B109A7E07C47}" destId="{E76EBC87-9A51-446D-8909-5A6C77E6489E}" srcOrd="6" destOrd="0" presId="urn:microsoft.com/office/officeart/2008/layout/LinedList"/>
    <dgm:cxn modelId="{BFC20D3E-A9DA-4CE0-83C4-710027EC6D22}" type="presParOf" srcId="{CBB3B186-CCE8-4238-B9CF-B109A7E07C47}" destId="{D64A255C-5E01-4BCC-A40D-2C4A78E5063A}" srcOrd="7" destOrd="0" presId="urn:microsoft.com/office/officeart/2008/layout/LinedList"/>
    <dgm:cxn modelId="{912DD6F8-7AE6-4B43-A94B-C1F6C845ED14}" type="presParOf" srcId="{D64A255C-5E01-4BCC-A40D-2C4A78E5063A}" destId="{235398BE-D70F-4181-9FE4-D0CF24FFD1FF}" srcOrd="0" destOrd="0" presId="urn:microsoft.com/office/officeart/2008/layout/LinedList"/>
    <dgm:cxn modelId="{401C592A-0458-45B2-9AF7-07163C077959}" type="presParOf" srcId="{D64A255C-5E01-4BCC-A40D-2C4A78E5063A}" destId="{5BC81F65-2F9E-480A-83DD-93351641E393}" srcOrd="1" destOrd="0" presId="urn:microsoft.com/office/officeart/2008/layout/LinedList"/>
    <dgm:cxn modelId="{EDA22A55-9A69-420C-A5EA-5D1253EAED4E}" type="presParOf" srcId="{D64A255C-5E01-4BCC-A40D-2C4A78E5063A}" destId="{7E651FC7-10B3-4E3A-829A-CBFAFB8E3370}" srcOrd="2" destOrd="0" presId="urn:microsoft.com/office/officeart/2008/layout/LinedList"/>
    <dgm:cxn modelId="{6374A3D3-2BA1-4520-877C-D7EE76F704A3}" type="presParOf" srcId="{CBB3B186-CCE8-4238-B9CF-B109A7E07C47}" destId="{4A5DE6A6-0E25-4058-A716-9C3B7F8447C7}" srcOrd="8" destOrd="0" presId="urn:microsoft.com/office/officeart/2008/layout/LinedList"/>
    <dgm:cxn modelId="{631DE516-A9A0-4FFC-A730-38E284FACECC}" type="presParOf" srcId="{CBB3B186-CCE8-4238-B9CF-B109A7E07C47}" destId="{7B4BB15F-A964-4F02-89C2-F47A0053AB7C}" srcOrd="9" destOrd="0" presId="urn:microsoft.com/office/officeart/2008/layout/LinedList"/>
    <dgm:cxn modelId="{19CA4FDC-64D5-49CF-9514-DB04555495EF}" type="presParOf" srcId="{CBB3B186-CCE8-4238-B9CF-B109A7E07C47}" destId="{2BFAADAB-27FA-40E6-84F4-3AC89BC2BA2E}" srcOrd="10" destOrd="0" presId="urn:microsoft.com/office/officeart/2008/layout/LinedList"/>
    <dgm:cxn modelId="{5E594B8A-48CE-46A8-905F-17405953A7D9}" type="presParOf" srcId="{2BFAADAB-27FA-40E6-84F4-3AC89BC2BA2E}" destId="{2FF4D745-D929-4B44-9AE9-193289A46339}" srcOrd="0" destOrd="0" presId="urn:microsoft.com/office/officeart/2008/layout/LinedList"/>
    <dgm:cxn modelId="{3C81D6AF-A645-456B-A8F7-87AB978E999A}" type="presParOf" srcId="{2BFAADAB-27FA-40E6-84F4-3AC89BC2BA2E}" destId="{31B573E1-0449-4F48-89E9-15721C11C945}" srcOrd="1" destOrd="0" presId="urn:microsoft.com/office/officeart/2008/layout/LinedList"/>
    <dgm:cxn modelId="{815ECEC0-57EC-4361-BD2C-3AA48BC4EF6D}" type="presParOf" srcId="{2BFAADAB-27FA-40E6-84F4-3AC89BC2BA2E}" destId="{33827FFB-1917-4550-851D-3831220B2512}" srcOrd="2" destOrd="0" presId="urn:microsoft.com/office/officeart/2008/layout/LinedList"/>
    <dgm:cxn modelId="{8D11D346-0D5E-4652-BEF0-3B38A11A13CB}" type="presParOf" srcId="{CBB3B186-CCE8-4238-B9CF-B109A7E07C47}" destId="{E4365466-7722-4FF7-91AC-70640E380BB4}" srcOrd="11" destOrd="0" presId="urn:microsoft.com/office/officeart/2008/layout/LinedList"/>
    <dgm:cxn modelId="{479BC741-F54E-4F24-B32E-A5229C28F7F3}" type="presParOf" srcId="{CBB3B186-CCE8-4238-B9CF-B109A7E07C47}" destId="{BEFC9699-BD23-40E7-8602-1A5E1D07B24A}" srcOrd="12" destOrd="0" presId="urn:microsoft.com/office/officeart/2008/layout/LinedList"/>
    <dgm:cxn modelId="{71D959CD-9FD3-4E29-93B1-FBF9DB3504BE}" type="presParOf" srcId="{CBB3B186-CCE8-4238-B9CF-B109A7E07C47}" destId="{DBFE9414-87E2-4871-969F-2B3113D6489A}" srcOrd="13" destOrd="0" presId="urn:microsoft.com/office/officeart/2008/layout/LinedList"/>
    <dgm:cxn modelId="{DCF9FAFD-506C-4697-B6F9-E1DDC64E779B}" type="presParOf" srcId="{DBFE9414-87E2-4871-969F-2B3113D6489A}" destId="{23E06F60-5B51-45C9-BE18-1985B57AF341}" srcOrd="0" destOrd="0" presId="urn:microsoft.com/office/officeart/2008/layout/LinedList"/>
    <dgm:cxn modelId="{95B8F392-40D1-40D4-9C5D-BE58700FAFBC}" type="presParOf" srcId="{DBFE9414-87E2-4871-969F-2B3113D6489A}" destId="{0229D6EB-64D5-42F0-B3B0-34CB58BAD6CC}" srcOrd="1" destOrd="0" presId="urn:microsoft.com/office/officeart/2008/layout/LinedList"/>
    <dgm:cxn modelId="{6951CBFC-2C29-430C-91BA-85F4EA6402C4}" type="presParOf" srcId="{DBFE9414-87E2-4871-969F-2B3113D6489A}" destId="{D7C92623-DA14-4B44-9743-4A9E4D0B9A8A}" srcOrd="2" destOrd="0" presId="urn:microsoft.com/office/officeart/2008/layout/LinedList"/>
    <dgm:cxn modelId="{DDB36C2D-1818-41F3-964A-C3F6CBEA2474}" type="presParOf" srcId="{CBB3B186-CCE8-4238-B9CF-B109A7E07C47}" destId="{FFF6E499-244E-4B50-AB1E-8C637C2B1E24}" srcOrd="14" destOrd="0" presId="urn:microsoft.com/office/officeart/2008/layout/LinedList"/>
    <dgm:cxn modelId="{AECEE5B7-A80A-4DCF-A91D-0F8B17C9A895}" type="presParOf" srcId="{CBB3B186-CCE8-4238-B9CF-B109A7E07C47}" destId="{70481D71-3B76-4B1F-A3DC-D2A27AD3A4A9}" srcOrd="15" destOrd="0" presId="urn:microsoft.com/office/officeart/2008/layout/LinedList"/>
    <dgm:cxn modelId="{E56F3F82-9529-4B02-B06C-499675B122F0}" type="presParOf" srcId="{CBB3B186-CCE8-4238-B9CF-B109A7E07C47}" destId="{736D8425-0538-4DC3-B470-9896A231D19A}" srcOrd="16" destOrd="0" presId="urn:microsoft.com/office/officeart/2008/layout/LinedList"/>
    <dgm:cxn modelId="{9D96D1EB-8DB4-4458-9994-7229470AB5A8}" type="presParOf" srcId="{736D8425-0538-4DC3-B470-9896A231D19A}" destId="{29E677B3-497C-408C-A09C-8DFF7551F495}" srcOrd="0" destOrd="0" presId="urn:microsoft.com/office/officeart/2008/layout/LinedList"/>
    <dgm:cxn modelId="{345B115A-7F92-42BF-A715-EF18095A9684}" type="presParOf" srcId="{736D8425-0538-4DC3-B470-9896A231D19A}" destId="{E50BFF55-2FAE-4A0B-B22C-E911EDC27E22}" srcOrd="1" destOrd="0" presId="urn:microsoft.com/office/officeart/2008/layout/LinedList"/>
    <dgm:cxn modelId="{45DFC600-D958-4FB1-9781-0C3751FE64F4}" type="presParOf" srcId="{736D8425-0538-4DC3-B470-9896A231D19A}" destId="{8AD8223B-3D7A-4473-BCB3-9FFB70B51F73}" srcOrd="2" destOrd="0" presId="urn:microsoft.com/office/officeart/2008/layout/LinedList"/>
    <dgm:cxn modelId="{AEEE525B-F403-4B2C-840B-553EDB8F538C}" type="presParOf" srcId="{CBB3B186-CCE8-4238-B9CF-B109A7E07C47}" destId="{99B0E904-7DE6-48C8-A303-1FE24DDA29B8}" srcOrd="17" destOrd="0" presId="urn:microsoft.com/office/officeart/2008/layout/LinedList"/>
    <dgm:cxn modelId="{4750CACE-06E9-48EC-82AD-7DCFF001AC80}" type="presParOf" srcId="{CBB3B186-CCE8-4238-B9CF-B109A7E07C47}" destId="{ED5942A6-195D-4BCD-A22D-A0C5D7FFA9F6}" srcOrd="18" destOrd="0" presId="urn:microsoft.com/office/officeart/2008/layout/LinedList"/>
    <dgm:cxn modelId="{5EE6C688-95AC-47C6-953F-A3CC25608D84}" type="presParOf" srcId="{CBB3B186-CCE8-4238-B9CF-B109A7E07C47}" destId="{6C8406DE-0C2D-4E42-9AC6-F8F5DB887E97}" srcOrd="19" destOrd="0" presId="urn:microsoft.com/office/officeart/2008/layout/LinedList"/>
    <dgm:cxn modelId="{35E6228F-844C-4A4F-B5A7-D35F236DB61E}" type="presParOf" srcId="{6C8406DE-0C2D-4E42-9AC6-F8F5DB887E97}" destId="{C532C609-9816-456A-910C-0C0569993135}" srcOrd="0" destOrd="0" presId="urn:microsoft.com/office/officeart/2008/layout/LinedList"/>
    <dgm:cxn modelId="{033186F6-FDD8-4671-81AB-64DC58D39A32}" type="presParOf" srcId="{6C8406DE-0C2D-4E42-9AC6-F8F5DB887E97}" destId="{90630EA0-FE5C-47EA-BE25-7F6EF4BE3E70}" srcOrd="1" destOrd="0" presId="urn:microsoft.com/office/officeart/2008/layout/LinedList"/>
    <dgm:cxn modelId="{F13DA7DC-99FC-4847-A1AC-7B0C0E9502F4}" type="presParOf" srcId="{6C8406DE-0C2D-4E42-9AC6-F8F5DB887E97}" destId="{DDCE77BA-4186-4DAA-B467-95625C44EF9C}" srcOrd="2" destOrd="0" presId="urn:microsoft.com/office/officeart/2008/layout/LinedList"/>
    <dgm:cxn modelId="{269B6F87-5321-437C-8770-CD5791581C04}" type="presParOf" srcId="{CBB3B186-CCE8-4238-B9CF-B109A7E07C47}" destId="{8176EE70-58AB-41C2-8481-43F1B793265C}" srcOrd="20" destOrd="0" presId="urn:microsoft.com/office/officeart/2008/layout/LinedList"/>
    <dgm:cxn modelId="{E3C9F399-C58B-4E4A-B35F-C211FB236B32}" type="presParOf" srcId="{CBB3B186-CCE8-4238-B9CF-B109A7E07C47}" destId="{399D5657-B22E-4B1E-8B0D-33196E68B171}" srcOrd="2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2241F-1033-4929-A9C3-1BDA773D2ABB}">
      <dsp:nvSpPr>
        <dsp:cNvPr id="0" name=""/>
        <dsp:cNvSpPr/>
      </dsp:nvSpPr>
      <dsp:spPr>
        <a:xfrm>
          <a:off x="0" y="0"/>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92A22E-34B0-4200-8710-DB750E71E713}">
      <dsp:nvSpPr>
        <dsp:cNvPr id="0" name=""/>
        <dsp:cNvSpPr/>
      </dsp:nvSpPr>
      <dsp:spPr>
        <a:xfrm>
          <a:off x="0" y="0"/>
          <a:ext cx="1639921" cy="685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251460" tIns="251460" rIns="251460" bIns="251460" numCol="1" spcCol="1270" anchor="ctr" anchorCtr="0">
          <a:noAutofit/>
        </a:bodyPr>
        <a:lstStyle/>
        <a:p>
          <a:pPr lvl="0" algn="ctr" defTabSz="2933700">
            <a:lnSpc>
              <a:spcPct val="90000"/>
            </a:lnSpc>
            <a:spcBef>
              <a:spcPct val="0"/>
            </a:spcBef>
            <a:spcAft>
              <a:spcPct val="35000"/>
            </a:spcAft>
          </a:pPr>
          <a:r>
            <a:rPr lang="es-BO" sz="6600" kern="1200" dirty="0" smtClean="0">
              <a:solidFill>
                <a:schemeClr val="accent5">
                  <a:lumMod val="50000"/>
                </a:schemeClr>
              </a:solidFill>
            </a:rPr>
            <a:t>TEMARIO</a:t>
          </a:r>
          <a:endParaRPr lang="es-BO" sz="6500" kern="1200" dirty="0">
            <a:solidFill>
              <a:schemeClr val="accent5">
                <a:lumMod val="50000"/>
              </a:schemeClr>
            </a:solidFill>
          </a:endParaRPr>
        </a:p>
      </dsp:txBody>
      <dsp:txXfrm>
        <a:off x="0" y="0"/>
        <a:ext cx="1639921" cy="6858000"/>
      </dsp:txXfrm>
    </dsp:sp>
    <dsp:sp modelId="{D1D56C25-DD3E-4739-BADD-6BE12BB5209F}">
      <dsp:nvSpPr>
        <dsp:cNvPr id="0" name=""/>
        <dsp:cNvSpPr/>
      </dsp:nvSpPr>
      <dsp:spPr>
        <a:xfrm>
          <a:off x="1822801" y="46294"/>
          <a:ext cx="9570720"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s-BO" sz="3200" b="1" kern="1200" dirty="0" smtClean="0">
              <a:solidFill>
                <a:srgbClr val="FF0000"/>
              </a:solidFill>
            </a:rPr>
            <a:t>1. </a:t>
          </a:r>
          <a:r>
            <a:rPr lang="es-BO" sz="3200" kern="1200" dirty="0" smtClean="0"/>
            <a:t>Concepto de un proceso estocástico</a:t>
          </a:r>
          <a:endParaRPr lang="es-BO" sz="3200" kern="1200" dirty="0"/>
        </a:p>
      </dsp:txBody>
      <dsp:txXfrm>
        <a:off x="1822801" y="46294"/>
        <a:ext cx="9570720" cy="925896"/>
      </dsp:txXfrm>
    </dsp:sp>
    <dsp:sp modelId="{66B7F3CB-1E13-4585-843E-E7F7E219B018}">
      <dsp:nvSpPr>
        <dsp:cNvPr id="0" name=""/>
        <dsp:cNvSpPr/>
      </dsp:nvSpPr>
      <dsp:spPr>
        <a:xfrm>
          <a:off x="1639921" y="972191"/>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96D78E-324D-4B38-A133-E631E278453D}">
      <dsp:nvSpPr>
        <dsp:cNvPr id="0" name=""/>
        <dsp:cNvSpPr/>
      </dsp:nvSpPr>
      <dsp:spPr>
        <a:xfrm>
          <a:off x="1822801" y="1018486"/>
          <a:ext cx="9570720"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s-BO" sz="3200" b="1" kern="1200" dirty="0" smtClean="0">
              <a:solidFill>
                <a:srgbClr val="FF0000"/>
              </a:solidFill>
            </a:rPr>
            <a:t>2. </a:t>
          </a:r>
          <a:r>
            <a:rPr lang="es-BO" sz="3200" kern="1200" dirty="0" smtClean="0"/>
            <a:t>Clasificación</a:t>
          </a:r>
          <a:endParaRPr lang="es-BO" sz="3200" kern="1200" dirty="0"/>
        </a:p>
      </dsp:txBody>
      <dsp:txXfrm>
        <a:off x="1822801" y="1018486"/>
        <a:ext cx="9570720" cy="925896"/>
      </dsp:txXfrm>
    </dsp:sp>
    <dsp:sp modelId="{C60806ED-61A8-41E9-89C4-5FB596F93C62}">
      <dsp:nvSpPr>
        <dsp:cNvPr id="0" name=""/>
        <dsp:cNvSpPr/>
      </dsp:nvSpPr>
      <dsp:spPr>
        <a:xfrm>
          <a:off x="1639921" y="1944383"/>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C81F65-2F9E-480A-83DD-93351641E393}">
      <dsp:nvSpPr>
        <dsp:cNvPr id="0" name=""/>
        <dsp:cNvSpPr/>
      </dsp:nvSpPr>
      <dsp:spPr>
        <a:xfrm>
          <a:off x="1822801" y="1990678"/>
          <a:ext cx="9570720"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s-BO" sz="3200" b="1" kern="1200" dirty="0" smtClean="0">
              <a:solidFill>
                <a:srgbClr val="FF0000"/>
              </a:solidFill>
            </a:rPr>
            <a:t>3. </a:t>
          </a:r>
          <a:r>
            <a:rPr lang="es-BO" sz="3200" kern="1200" dirty="0" smtClean="0"/>
            <a:t>Funciones de distribución y densidad de probabilidad</a:t>
          </a:r>
          <a:endParaRPr lang="es-BO" sz="3200" kern="1200" dirty="0"/>
        </a:p>
      </dsp:txBody>
      <dsp:txXfrm>
        <a:off x="1822801" y="1990678"/>
        <a:ext cx="9570720" cy="925896"/>
      </dsp:txXfrm>
    </dsp:sp>
    <dsp:sp modelId="{4A5DE6A6-0E25-4058-A716-9C3B7F8447C7}">
      <dsp:nvSpPr>
        <dsp:cNvPr id="0" name=""/>
        <dsp:cNvSpPr/>
      </dsp:nvSpPr>
      <dsp:spPr>
        <a:xfrm>
          <a:off x="1639921" y="2916575"/>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B573E1-0449-4F48-89E9-15721C11C945}">
      <dsp:nvSpPr>
        <dsp:cNvPr id="0" name=""/>
        <dsp:cNvSpPr/>
      </dsp:nvSpPr>
      <dsp:spPr>
        <a:xfrm>
          <a:off x="1822801" y="2962870"/>
          <a:ext cx="9570720"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s-BO" sz="3200" b="1" kern="1200" dirty="0" smtClean="0">
              <a:solidFill>
                <a:srgbClr val="FF0000"/>
              </a:solidFill>
            </a:rPr>
            <a:t>4. </a:t>
          </a:r>
          <a:r>
            <a:rPr lang="es-BO" sz="3200" kern="1200" dirty="0" smtClean="0"/>
            <a:t>Procesos estacionarios</a:t>
          </a:r>
          <a:endParaRPr lang="es-BO" sz="3200" kern="1200" dirty="0"/>
        </a:p>
      </dsp:txBody>
      <dsp:txXfrm>
        <a:off x="1822801" y="2962870"/>
        <a:ext cx="9570720" cy="925896"/>
      </dsp:txXfrm>
    </dsp:sp>
    <dsp:sp modelId="{E4365466-7722-4FF7-91AC-70640E380BB4}">
      <dsp:nvSpPr>
        <dsp:cNvPr id="0" name=""/>
        <dsp:cNvSpPr/>
      </dsp:nvSpPr>
      <dsp:spPr>
        <a:xfrm>
          <a:off x="1639921" y="3888767"/>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29D6EB-64D5-42F0-B3B0-34CB58BAD6CC}">
      <dsp:nvSpPr>
        <dsp:cNvPr id="0" name=""/>
        <dsp:cNvSpPr/>
      </dsp:nvSpPr>
      <dsp:spPr>
        <a:xfrm>
          <a:off x="1822801" y="3935062"/>
          <a:ext cx="9570720"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s-BO" sz="3200" b="1" kern="1200" dirty="0" smtClean="0">
              <a:solidFill>
                <a:srgbClr val="FF0000"/>
              </a:solidFill>
            </a:rPr>
            <a:t>5. </a:t>
          </a:r>
          <a:r>
            <a:rPr lang="es-BO" sz="3200" kern="1200" dirty="0" smtClean="0"/>
            <a:t>Cadena de </a:t>
          </a:r>
          <a:r>
            <a:rPr lang="es-BO" sz="3200" kern="1200" dirty="0" err="1" smtClean="0"/>
            <a:t>Markov</a:t>
          </a:r>
          <a:endParaRPr lang="es-BO" sz="3200" kern="1200" dirty="0"/>
        </a:p>
      </dsp:txBody>
      <dsp:txXfrm>
        <a:off x="1822801" y="3935062"/>
        <a:ext cx="9570720" cy="925896"/>
      </dsp:txXfrm>
    </dsp:sp>
    <dsp:sp modelId="{FFF6E499-244E-4B50-AB1E-8C637C2B1E24}">
      <dsp:nvSpPr>
        <dsp:cNvPr id="0" name=""/>
        <dsp:cNvSpPr/>
      </dsp:nvSpPr>
      <dsp:spPr>
        <a:xfrm>
          <a:off x="1639921" y="4860959"/>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0BFF55-2FAE-4A0B-B22C-E911EDC27E22}">
      <dsp:nvSpPr>
        <dsp:cNvPr id="0" name=""/>
        <dsp:cNvSpPr/>
      </dsp:nvSpPr>
      <dsp:spPr>
        <a:xfrm>
          <a:off x="1822801" y="4907253"/>
          <a:ext cx="9570720"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s-BO" sz="3200" b="1" kern="1200" dirty="0" smtClean="0">
              <a:solidFill>
                <a:srgbClr val="FF0000"/>
              </a:solidFill>
            </a:rPr>
            <a:t>6. </a:t>
          </a:r>
          <a:r>
            <a:rPr lang="es-BO" sz="3200" kern="1200" dirty="0" smtClean="0"/>
            <a:t>Densidad espectral de potencia</a:t>
          </a:r>
          <a:endParaRPr lang="es-BO" sz="3200" kern="1200" dirty="0"/>
        </a:p>
      </dsp:txBody>
      <dsp:txXfrm>
        <a:off x="1822801" y="4907253"/>
        <a:ext cx="9570720" cy="925896"/>
      </dsp:txXfrm>
    </dsp:sp>
    <dsp:sp modelId="{99B0E904-7DE6-48C8-A303-1FE24DDA29B8}">
      <dsp:nvSpPr>
        <dsp:cNvPr id="0" name=""/>
        <dsp:cNvSpPr/>
      </dsp:nvSpPr>
      <dsp:spPr>
        <a:xfrm>
          <a:off x="1639921" y="5833150"/>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630EA0-FE5C-47EA-BE25-7F6EF4BE3E70}">
      <dsp:nvSpPr>
        <dsp:cNvPr id="0" name=""/>
        <dsp:cNvSpPr/>
      </dsp:nvSpPr>
      <dsp:spPr>
        <a:xfrm>
          <a:off x="1822801" y="5879445"/>
          <a:ext cx="9570720"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s-BO" sz="3200" b="1" kern="1200" dirty="0" smtClean="0">
              <a:solidFill>
                <a:srgbClr val="FF0000"/>
              </a:solidFill>
            </a:rPr>
            <a:t>7. </a:t>
          </a:r>
          <a:r>
            <a:rPr lang="es-BO" sz="3200" kern="1200" dirty="0" smtClean="0"/>
            <a:t>Procesos </a:t>
          </a:r>
          <a:r>
            <a:rPr lang="es-BO" sz="3200" kern="1200" dirty="0" err="1" smtClean="0"/>
            <a:t>ergodicos</a:t>
          </a:r>
          <a:endParaRPr lang="es-BO" sz="3200" kern="1200" dirty="0"/>
        </a:p>
      </dsp:txBody>
      <dsp:txXfrm>
        <a:off x="1822801" y="5879445"/>
        <a:ext cx="9570720" cy="925896"/>
      </dsp:txXfrm>
    </dsp:sp>
    <dsp:sp modelId="{8176EE70-58AB-41C2-8481-43F1B793265C}">
      <dsp:nvSpPr>
        <dsp:cNvPr id="0" name=""/>
        <dsp:cNvSpPr/>
      </dsp:nvSpPr>
      <dsp:spPr>
        <a:xfrm>
          <a:off x="1639921" y="6805342"/>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4-21T12:10:44.0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3CCBF36-DE9E-4B3A-9464-8BECACF8EEF2}" emma:medium="tactile" emma:mode="ink">
          <msink:context xmlns:msink="http://schemas.microsoft.com/ink/2010/main" type="writingRegion" rotatedBoundingBox="8326,15852 26949,15939 26941,17797 8318,17710"/>
        </emma:interpretation>
      </emma:emma>
    </inkml:annotationXML>
    <inkml:traceGroup>
      <inkml:annotationXML>
        <emma:emma xmlns:emma="http://www.w3.org/2003/04/emma" version="1.0">
          <emma:interpretation id="{4F0E6B73-0FD8-4157-B081-B09A170AB67A}" emma:medium="tactile" emma:mode="ink">
            <msink:context xmlns:msink="http://schemas.microsoft.com/ink/2010/main" type="paragraph" rotatedBoundingBox="8326,15852 26949,15939 26941,17797 8318,17710" alignmentLevel="1"/>
          </emma:interpretation>
        </emma:emma>
      </inkml:annotationXML>
      <inkml:traceGroup>
        <inkml:annotationXML>
          <emma:emma xmlns:emma="http://www.w3.org/2003/04/emma" version="1.0">
            <emma:interpretation id="{8D906E59-4EB9-4329-99D8-513D8750D4DF}" emma:medium="tactile" emma:mode="ink">
              <msink:context xmlns:msink="http://schemas.microsoft.com/ink/2010/main" type="line" rotatedBoundingBox="8326,15852 26949,15939 26941,17797 8318,17710"/>
            </emma:interpretation>
          </emma:emma>
        </inkml:annotationXML>
        <inkml:traceGroup>
          <inkml:annotationXML>
            <emma:emma xmlns:emma="http://www.w3.org/2003/04/emma" version="1.0">
              <emma:interpretation id="{7EA64CC2-2187-441C-8BD6-5ADC9F713940}" emma:medium="tactile" emma:mode="ink">
                <msink:context xmlns:msink="http://schemas.microsoft.com/ink/2010/main" type="inkWord" rotatedBoundingBox="8325,16072 16123,16108 16115,17746 8318,17710"/>
              </emma:interpretation>
            </emma:emma>
          </inkml:annotationXML>
          <inkml:trace contextRef="#ctx0" brushRef="#br0">7 122 29 0,'-3'0'293'0,"3"2"-65"0,0-2-44 0,0 2-27 15,0-2-13-15,-1-2-6 0,1 2-1 0,0 0 0 0,0-2-7 16,-4 2 1-16,3 0 0 0,1 0-1 0,0 0-5 0,0 0-9 16,0 0-3-16,0 0-8 0,0 0-3 0,1-3-4 15,3 2-1-15,-4 1-5 0,1-3 2 0,2 0 4 16,1 1-5-16,-3 0-7 0,-1 1-13 0,3 1-9 0,0-4-12 16,-3 4-13-16,2 0-13 0,-2 0-1 0,0 0-3 0,0 0-6 15,0 0 0-15,0 0-3 0,0 0-4 0,3 0-6 16,-3 4 5-16,2-4 3 0,4 1 1 0,-1 1 11 15,3 0-2-15,1 1 5 0,4 0-7 0,3-3-4 0,1 4 0 16,4-2-5-16,4 3 9 0,3-5-1 0,5 0 5 16,1-5-1-16,40-1 19 0,-35-2-27 0,6 5 0 15,1-4 1-15,1-4 3 0,-1 4 1 0,0 2 1 0,3-6 0 16,0 4 7-16,-4 3-5 0,-3-3 3 0,-3 3 1 0,1-1 1 16,-7 3-4-16,-3 0-3 0,-8-1-7 0,2 3-4 15,-4 0-4-15,-7 0-2 0,-1 3-1 0,1-3-2 0,-3 2 4 16,4 0-1-16,-2-2-2 0,1 1 35 0,0-1-12 15,-1 0-2-15,1-1 0 0,0 1-2 0,-1-2 5 0,-2 0-30 16,1 2 12-16,-2-3 3 0,4-1 6 0,0 1-2 0,1 1-3 16,-2-2-3-16,1-1-1 15,12-4 7-15,-20 8-7 0,0 1-1 0,-2-4 0 16,-1 4-5-16,-2 0 4 0,0 0 1 0,0 0-3 0,-2 0 4 16,2 4 0-16,-3-4 0 0,6 1 4 0,-1 1-7 0,-2-2 2 15,0 0-5-15,-2 2-2 0,-1-2-6 0,1 0-7 16,-4 0-11-16,6 0-25 0,-2 0-40 0,2 0-60 0,-3 0-94 15,2 0-121-15,1 3-106 0,0-3-100 0,0 0-180 16,0 0-67-16,-11 2 22 0</inkml:trace>
          <inkml:trace contextRef="#ctx0" brushRef="#br0" timeOffset="3785.387">1202-12 35 0,'-5'-3'158'0,"1"3"-36"0,-1 0-24 0,2-3-3 0,0 3-1 16,1 0 4-16,2-1-3 0,0 1-1 0,0 0-3 15,0-4 0-15,0 1-11 0,0 3-8 0,0 0-3 0,0-4-3 16,0 4 3-16,0 0 4 0,0-3 13 0,0 3 13 0,0 0 14 16,0 0 13-16,0 0 5 0,0 0 0 0,-3 3-4 15,3-3 5-15,0 4-22 0,0-4-26 0,0 0-24 0,0 7 4 16,3-3 11-16,-1 7-11 0,1 0 7 0,1 1 7 15,3 4 18-15,-1 0-10 0,2 3-22 0,3 6-9 0,-5-2 1 16,9-1-4-16,-6 3-4 0,4 1-12 0,3 1 9 0,-4 0 0 16,2-3-19-16,1 7 10 0,2-2 3 0,-7-2 5 15,5 0-9-15,1 0-3 0,-2 2 15 0,-1-5-16 0,3 2-3 16,0-1 0-16,-4-3-4 0,1 4 4 0,-4 0-1 16,4-2 3-16,15 25 25 0,-12-25-26 0,-3-1-6 15,-4-4-3-15,4 1-7 0,0 3 0 0,-1 2 2 16,3-1-1-16,-3 1-5 0,1-1 5 0,-1 3 6 0,1-5-1 15,0 3-5-15,-4-4-1 0,4 2 2 0,-2-3-2 0,-2 1-2 16,4 0 0-16,0-3-2 0,-2 3-2 0,-2 0 5 16,2-2-5-16,-3-2 2 0,2 0-13 0,-1-1-2 0,-1 0-2 15,3 0-6-15,-1-2 5 0,-2-2-9 0,-1 0 13 16,1-1 4-16,0-1 1 0,-1-1 6 0,4 0 3 16,-3-2 7-16,1 3 2 0,-1-1 6 0,1-2 3 0,-1 2-7 0,3 0-4 15,-3-1-2-15,2 0-4 0,-2 0-3 0,0-1-4 16,-2 0 3-16,2 1-2 0,3-1-3 0,-3-1 3 0,-2 1 0 15,0-2-4-15,2 2 2 0,-1-3 5 0,-1 3-2 16,-1-6-2-16,-4 3-18 0,2-2 7 0,2 3 4 0,-2-4-2 16,-1 2 3-16,4-3 4 0,-6 3 17 0,2-2-10 15,-2 2-1-15,3-3-1 0,0 3-2 0,-3-2-4 0,0-1 1 16,0 4 1-16,2-4-2 0,1 3 0 0,-3 1 0 16,1-3 0-16,-1 2-4 0,0 0 4 0,4-3 2 0,-1 1-2 15,-3-1 2-15,1 4-2 0,-1-4 0 0,0 0-3 16,4 0 0-16,-4 0 2 0,0 0 2 15,0 3-1-15,0-3 3 0,0 0 0 0,0 0-3 16,0 3 0-16,0-2 7 0,0-1-7 0,0 0 0 16,0 0 0-16,0 0-1 0,0 0-5 0,1 0 6 0,-1 0 0 15,0 0 0-15,0 0 0 0,0 0 5 0,0 0-2 16,0 0-4-16,0 0-2 0,0 0 2 0,0 0-2 0,0 0 3 16,0 0-1-16,0 0 2 0,0 0 4 0,0 4-2 0,0-4 1 15,0 0-6-15,0-4 2 0,3 3 2 0,0-5-4 16,-3 5 4-16,2-2-1 0,4 2 9 0,-1-5-4 0,3 1 3 15,1-3 2-15,7-6-2 0,5-2-1 0,-4-5-1 16,5-1 5-16,5-1-5 0,-2-5-2 0,1 0-3 0,-1 1-2 16,0-4-2-16,-4 5-4 0,1-4 1 0,-1-1 3 15,-1 4-1-15,9-3 3 0,24-29-3 0,-24 26 1 16,-4 2-3-16,2 1 4 0,0-2-1 0,-2-1 2 16,0 2 3-16,-3-1-3 0,7-1 2 0,-1 0 0 0,-2 2 1 15,2-1-3-15,-3-1-2 0,-3 2-2 0,4 1 0 0,1 1-1 16,-5-1-2-16,1 2 2 0,-4 3 2 0,0 5 4 0,-4 2-1 15,-1-5 2-15,-2 8 2 0,1 1-3 0,-3 1-1 16,1-2 0-16,-2 4 0 0,1-1 8 0,-2 3-4 16,3 2-4-16,-3 0 2 0,1 0-1 0,-1-1-1 0,1-8-5 15,-1-2 0-15,3 9 3 0,-4-3-1 0,5 1 1 16,-1-1-1-16,-1 1 3 0,3 0 1 0,1-1 2 0,-2-1-2 16,3 5-1-16,-3-1 2 0,1 2-4 0,0 0 5 0,-2 2-2 15,-4 1 0-15,-2 1 1 0,-2 1-2 0,-3 0 1 16,2 2-4-16,-2 0 1 0,0 0 1 0,0 0-1 0,0 0 1 15,-2 0 0-15,2 0-4 0,-3 0 1 0,0 0 0 0,3 0 0 16,0 2 1-16,0 0 1 0,0-2 4 0,0 0-2 16,0 0 2-16,0 0-2 0,0 0-2 0,0 0 0 0,0 0-4 15,3 0 4-15,-3 0-1 0,0 0 3 0,0 0 1 16,0 0 2-16,3 0 0 0,-3 0-14 16,0 0 4-16,0 0 6 0,0 0 2 0,-3 0 4 15,3 0-1-15,0 0 13 0,0 0-7 0,0 0-5 0,0 3-2 16,-3-3-3-16,3 4-3 0,-2-4 1 0,2 3 2 0,-3-3-3 15,2 0 3-15,1 2 0 0,1-2 3 0,-1 0-3 16,0 0 0-16,-1 0 2 0,1 2-2 0,-3-2 1 0,-1 2 23 16,4 1-9-16,-1-3-4 0,1 1-2 0,-6 2 2 15,1 0-2-15,3-3-17 0,-4 2 13 0,9 0 6 0,-3-2 0 16,0 1-5-16,0 3 2 0,-3-1-6 16,3 1-2-16,-2-3-7 0,2 2 9 0,0 1-2 0,0 2 1 15,0 0 2-15,2 1 1 0,-2 3 2 0,6-2-1 16,-4 4-1-16,3-1 8 0,1 1 4 0,2 0 4 15,-2 6 0-15,2-2 2 0,3-1 1 0,-5 3-5 0,9-1-5 0,-3 2 0 16,2-1 3-16,2 2 3 0,0-2-3 0,-2 5 1 16,5-1 0-16,-5-4-2 0,5 5-2 0,0-2-6 0,0 2 2 15,2 1-41-15,-7-1 18 0,7 0 10 0,-4 0 5 16,2 1 5-16,2-2 12 0,-7 4 44 0,6-3-17 0,-1 1-13 16,0 1-3-16,0-1-2 0,-5-1-15 0,5 0-4 0,-4-1-1 15,-3 1 0-15,3-2-1 0,-3 0-4 0,1-1 1 16,-1-1 1-16,1 2 0 0,-3-1 3 0,1-2-2 0,1 0 2 15,-2 1 3-15,1-5 1 0,-5 1-5 0,2 0-2 0,3-2 3 16,-3 1-2-16,-2-1-2 0,2 2 2 0,0-3 4 16,0 3-2-16,0-4 3 0,0 0-3 0,-2 3 0 15,2 2-1-15,3-6 0 0,-3 4 0 0,-2-3-7 0,2 2-5 16,0 2 3-16,0-5 3 0,0 5 2 0,0 0 1 16,1 0 2-16,1-2 7 0,-2-1-4 0,0 2-2 0,0-3 1 0,-1-2-5 15,1 2 1-15,0-4-2 0,-1 4-1 0,-1 0 0 16,0-4-1-16,1 3 1 0,-1-3-2 0,0 2 2 15,2-2 0-15,-3 0 1 0,-4 0 1 0,6-1-2 0,-3 0 0 16,-2-2 3-16,4 1-3 0,-4-2-1 0,-2 1-1 0,3-3 2 16,0 2 3-16,-3-3 0 0,2 3-2 0,-2-3 5 15,0 0 1-15,0 1-1 0,0-1 3 0,0 0 6 0,-2 0 5 16,2 0 7-16,-3 0 5 0,3 0 4 0,-3 0 3 16,3 3-1-16,-2-3-3 0,2 0-4 0,-3 3-5 15,3-2-6-15,0-1-4 0,0 4-8 0,0-2 0 0,0-2 0 0,0 0-6 16,0 0 1-16,0 0-2 0,0 0-1 0,0 0 0 15,0-2 0-15,0 2 2 0,0 0 1 0,0 2-1 0,0-2 4 16,0 0-3-16,0 0-2 0,0 0 2 0,-3 0-2 16,3 0-1-16,0 1-1 0,0-1-1 0,0 4-2 0,0-3 3 15,0-1-4-15,-2 2 10 0,2 2-6 0,0-4 2 16,0 1 0-16,0-1 1 0,0-1 2 0,0 1-4 0,0 0 1 16,0 0-1-16,0 1 0 0,0 2 0 0,0-3 0 0,0 0-3 15,0 3 3-15,0-3-2 0,0 0 2 0,2 0-2 16,-2 0 2-16,3 0-4 0,0 0 2 0,-3 0 2 0,0 0-1 15,2-3 1-15,-2 3 0 0,3 0 0 0,0 0 1 16,-3-3-1-16,2 6-1 0,1 4 1 0,-3-1-2 0,2-1-1 16,4-8 2-16,-5-5 0 0,3-2 2 0,-3 3 0 15,6 1 7-15,13-27 4 0,-14 17-10 16,7 2-2-16,-2-2-8 0,-1 4 6 0,2-6 0 16,-1 2 4-16,-1 1-2 0,1-4 0 0,-2 1 3 0,2 0 0 15,2 0-2-15,0-4-5 0,-4 2 1 0,4-3 2 0,-1 2-2 16,1-4-3-16,0-1 0 0,1 4 2 0,-1-3 4 15,1-1-4-15,-2 3-3 0,1-2-1 0,-2 1 3 0,2 0-7 16,-4 4 3-16,4-2 2 0,0-3 0 0,1 1 1 16,-2-2 1-16,1 1-1 0,0 0 3 0,1-2 0 0,-1 4-1 15,2-3 4-15,-2 1-2 0,0-1 1 0,3 0 0 16,-1 0-1-16,31-47-3 0,-32 50 5 16,2 0-3-16,-6 4 1 0,-2 3-5 0,3 1 7 0,-7 0 0 15,1 0-6-15,6 1 1 0,-4 0 4 0,4-4 1 16,-2 2-4-16,2 1 3 0,2-3 7 0,-1 10 0 0,1-4-6 15,0 1-1-15,-1-1 1 0,1 1-3 0,-2-1 0 16,2 0-1-16,-5 4 4 0,1-3-1 0,1 0 0 0,-3 3 2 16,5-2-1-16,-5 3 0 0,0 1 0 0,1-1 0 0,-4-4 0 15,4 8 2-15,-1-2-2 0,-3 1 4 0,-2 0-4 16,4 1 0-16,-4-2 0 0,3 4-1 0,1-5 1 0,-1 2-2 16,-1-1 2-16,1 1-1 0,1 0 1 0,-4 0 0 15,6-2-2-15,0-1 1 0,0 2 2 0,0-2 1 0,-2 4-2 16,0-2 3-16,1-1-2 0,-1 1-1 0,2 2-1 0,-3-2-2 15,2-2 1-15,0 3-1 0,1-3 3 0,0 2 1 16,-4-2-1-16,4 3-1 0,-3-1 2 0,1 1 0 0,-1 0-4 16,0 1-1-16,0-2 2 0,-1 3 2 0,-1 1-2 15,1-3 0-15,-3 3 5 0,-1 1 0 0,3-2-2 0,0 2 4 16,-3-4-4-16,0 4-1 0,0 0-1 0,0 0-1 0,0 0 1 16,2 0-2-16,-2 0 3 0,0 0 0 0,0 0 1 15,0-1-1-15,0 1 0 0,0 0 0 0,0 0 0 0,0 0 0 16,0 0-1-16,0 0-1 0,0 0 2 0,0 0-5 15,0 0 2-15,0 0 1 0,0 0 2 0,0 1 0 0,0-1 2 16,0 4 4-16,0-4-2 0,0 0-4 0,0 0 3 16,0 0-1-16,0 0-2 0,0 0 0 0,0 0 0 0,0 0 2 15,-2 0-6-15,2 0 1 0,0 0 0 0,0 0 0 0,0 0 2 16,0 0-3-16,0 0 3 0,0 0 1 0,0 0 0 16,0 0-1-16,0 0 0 0,0 0-1 0,0 0-1 0,2-4 1 15,-2 3 0-15,0 1 1 0,5 0-3 0,-2 1 4 16,2 3-2-16,3-4-1 0,3 0 2 0,3 0 1 0,2 0-1 15,1 0 1-15,0 0 1 0,4 2 1 0,0-2-2 16,2 0-1-16,-1 0-29 0,4 0 16 0,1 0 7 0,4 0 3 16,9-2 4-16,-1-2 0 0,9 3 32 0,-3-5-12 15,3 2-10-15,2-4-5 0,3 5 2 0,-6-5-5 0,5 0-2 16,-6 1 0-16,0 0 0 0,-7 2 0 0,-2-2-2 16,-1 3 1-16,-6-1-2 0,-2 1 2 0,-2-1 0 0,-4 3 0 15,-2-1 1-15,-2 3 0 0,-2-2 0 0,-4 2 0 0,1-2 1 16,0 2-1-16,-1 0-1 0,7 2 1 0,-5-2 0 15,5 0 0-15,-1 0 0 0,-1 0-1 0,4 0 1 0,-4 0-1 16,-1 0 0-16,0 0 2 0,-2 0 1 0,2-2 0 0,-4 1-1 16,1 1 3-16,0 0-2 0,-2 0-2 0,-2 0 0 15,-1 0-1-15,-3 0 0 0,0 0 3 0,1 0 4 0,-6 0-2 16,1 0-2-16,-1 0-1 0,0 0-1 0,0 0 0 0,0 0-5 16,0 0 16-16,0 0-7 0,0 0-2 15,0 1-2-15,0-1-3 0,0 0 1 0,0 0-13 0,0 0 6 16,0 0 5-16,0 0 3 0,0 0 1 0,0 0 0 0,0 0 0 15,0 0 1-15,0 0 0 0,-1-1 3 0,1 1-2 0,0-4 1 16,0 4-1-16,-6 4-4 0,1-4 0 0,3 1-2 16,-4 1 0-16,12-2 1 0,-6 0-2 0,2 0 3 0,-2 0 2 15,3 0-3-15,-3 0 0 0,0 2 0 0,2-2 3 16,-2 0 0-16,0 0-1 0,0 0 0 0,0 0 1 0,0 0 0 16,3 0-1-16,0 0-3 0,-3 0 1 0,0 0 1 0,0 0-3 15,0 0 3-15,1 0 1 0,-1 0 0 16,7-2 0-16,-6 2-1 0,10 0 2 0,4 0 0 0,4 0 0 15,3 0 0-15,1-2-1 0,4 2-1 0,2 0 2 0,1-1 0 16,-2 1 0-16,5 0 0 0,-3-4-1 0,4 4 0 0,-1 0-1 16,6 0 2-16,-5-2-1 0,0 2 0 0,-1-2-1 0,-3 2 1 15,-1 0 1-15,-4 0-1 0,1 0 0 0,-6 0 0 16,4 2-2-16,-2-2 0 0,2 2 1 0,1-2-3 16,0 0 4-16,5 0-3 0,-1 4 4 0,-4-3 0 0,0 1-15 15,4-2 7-15,-4 2 3 0,0-2 2 0,4 5-1 16,2-5 11-16,-5 2 12 0,-1-2-9 0,-3 0-1 0,2 3-6 15,-4-1 1-15,-7-2-11 0,1 0 2 0,0 0 4 0,-4 0 1 16,-1 0 0-16,-1 0-2 0,-3 0 0 0,1 0 1 0,-1 0 0 16,-2 2 7-16,-1-2-5 0,1 0 2 0,-2 0-2 15,-1 0 0-15,0 0-1 0,0 0-8 0,0-2 6 0,0 2 2 16,0 0 1-16,4 0-1 0,-4 0 1 0,0 0 1 16,0 0-2-16,0 0 0 0,0 0 0 0,0 0 0 0,0 0 0 15,0 0 0-15,0 0 0 0,0 0-2 0,0 2 1 16,-4-2 1-16,4 0 3 0,0 0-3 0,-1 0 6 0,1 0-4 15,-3 0-2-15,3 0 0 0,0 2 1 0,0 1-1 16,0-3 0-16,0 0 1 0,0 0 3 0,0 0-2 0,0 0-1 16,0 0 0-16,0 0-1 0,-2 2 2 0,2 0 0 0,-3-2-7 15,0 3 4-15,1-3 0 0,-1 0 1 0,0 0 0 16,3 0 0-16,-2 0 2 0,-1 0-2 0,2 2 0 0,1 0-3 16,-4-2-2-16,1 1 2 0,-1-1 5 0,2 4 3 15,-1-2 3-15,0-2 2 0,-2 2 3 0,3 1 1 0,-4-3 0 16,-2 0-4-16,2-3-4 0,-5 1-5 0,1 2-1 0,-6-2 0 15,-1-2-3-15,-2 4 3 0,0-1-1 0,0-1 2 16,-1 0-1-16,5-1 0 0,-4 1 0 0,7 0 0 16,5 2 3-16,0-3-2 0,-1 1 2 0,3 2-3 0,2-2 0 15,0 2 0-15,3-2-5 0,-7 2 1 0,1-3-2 0,4 3-6 16,-1 0 8-16,8 0 0 0,-5 0 5 0,6 0 0 16,-4 0 3-16,1 0 10 0,-1 0-7 0,1-2-2 0,0 2-2 15,-1-2-3-15,-2-1 0 0,4 3-4 0,-1 0 0 0,1 3 0 16,-3-3 0-16,5 0-2 0,-4 0-3 0,1 0 0 15,-1 0-1-15,4 2-3 0,-1 0 3 0,3 1-1 0,-2 1 2 16,2 1 2-16,0-1 0 0,3-1 3 0,-5 2 3 16,1 1 1-16,0-1 0 0,-5-1 0 0,3-1 0 0,-2 1 0 15,0 0 0-15,-1-1-4 0,1-2 1 0,-2 3 2 0,6-1 1 16,-6-3 0-16,3 5-3 0,-3-5 6 0,2 3-3 16,0-3 1-16,-3 3 0 0,2-2-2 0,4-1 0 15,-4 3 0-15,3 0 1 0,1-2-2 0,-1 3 4 0,3-2-1 16,-4 3 0-16,4-4-1 0,-6 1 0 0,4 0 0 0,-4 1 0 15,2 0 0-15,0-3-2 0,-1 0 0 0,-2 0 0 16,-1 1 2-16,4-1-2 0,-4 0 2 0,0 3 0 0,0-3 0 16,0 2-9-16,0-2 1 0,-4 0 6 0,4 0-1 15,0 0-3-15,0 0 14 0,0 0-1 0,0 0-8 0,0-2-9 16,0 2-10-16,0 0-14 0,0 0-18 0,0 0-4 0,0 0-12 16,-1 4-12-16,1-1-8 0,0 6-8 0,0-5-11 15,0-1-6-15,0-1-4 0,0-9 0 0,-3 5 1 0,-1-1-1 16,0 3-8-16,-4 0-5 0,2 3-7 0,-2 1-20 15,-5 1-27-15,2-3-27 0,3 3-23 0,0-4-28 0,2 2-16 16,3 0 2-16,-1-1 21 0,4 0 27 0,0-2 31 16,0 0 36-16,0 0 27 0,0 0 10 0,-1-2-3 0,1 2-25 15,0 0-57-15,0 0-100 0,0 0-80 0</inkml:trace>
        </inkml:traceGroup>
        <inkml:traceGroup>
          <inkml:annotationXML>
            <emma:emma xmlns:emma="http://www.w3.org/2003/04/emma" version="1.0">
              <emma:interpretation id="{4616691E-382A-4AFB-8A8A-CFF3E79AD2F0}" emma:medium="tactile" emma:mode="ink">
                <msink:context xmlns:msink="http://schemas.microsoft.com/ink/2010/main" type="inkWord" rotatedBoundingBox="16149,15465 19211,16015 18850,18020 15789,17470"/>
              </emma:interpretation>
            </emma:emma>
          </inkml:annotationXML>
          <inkml:trace contextRef="#ctx0" brushRef="#br0" timeOffset="10182.3864">7699 40 89 0,'0'0'84'0,"0"0"-5"0,0 0-9 15,0 0-6-15,0 0-2 0,0 0 1 0,0 0 1 16,2 0 3-16,-2-1 12 0,0 1 14 0,3 0 10 0,0-2 11 0,-3 0 3 16,0 2 8-16,2-3-1 0,-2 3 11 0,0 0 12 15,3 3 20-15,-2-3 18 0,-1 2 14 0,4 0-1 16,-1-1-11-16,-3 5-27 0,1-6-28 0,-1 5-30 0,4-4-26 15,-4 2-11-15,1 1-6 0,-1 3-2 0,0 1 2 0,3 0-4 16,0 2 2-16,-1 1-1 0,1 4-5 0,2 0 28 16,0 1-23-16,1 1-12 0,-4 2-15 0,2 3-6 0,4-2-8 15,-3 3-34-15,3-4 15 0,-2 7 15 0,-1 1 6 16,3-1 1-16,-2-5 2 0,5 5-2 0,-1-3 2 0,-2 3-3 16,3-4 8-16,1 1 3 0,-2 2 6 0,1-3 1 0,-5 4-1 15,5 0-2-15,-3-4-8 0,0 4-8 0,-2-4-2 16,5 5 0-16,-1 1 0 0,3-2-2 0,-1 0 1 15,-4 4 5-15,25 47 41 0,-12-50-37 16,3-2 0-16,-7 0-1 0,0-2-5 0,2-1-6 0,-5-3-1 16,4 3 1-16,-2-5-3 0,-1-1 4 0,0-1-4 15,-1 3 2-15,0-5 0 0,-1 1-2 0,-1 0-1 0,1-2 0 16,0 1 1-16,-2-2-1 0,-2 1 1 0,4 2-5 16,-2-2 0-16,-2 3-2 0,-1 0 0 0,0 0 4 0,0 1-1 15,0-2 3-15,0 0 1 0,-2 0 1 0,2 2 1 0,0-2-4 16,-3-2 5-16,3 6-1 0,-4-5 0 0,4-2 0 15,-3 3-2-15,3-4-2 0,-3 1-3 0,1-3 3 0,-1 3-3 16,0-4-4-16,-1 0 2 0,3-3 2 0,-6 0 1 0,4 0 4 16,1 0 0-16,-1-2 1 0,0 3 1 0,-1-4-1 15,3 1-6-15,-6 0 0 0,4 4-1 0,-2-5 2 16,0 2 0-16,-1 1 3 0,3-2-3 0,-2 1 1 0,0 1-4 16,-1-1-3-16,4-1 3 0,-4 0 0 0,1 3-1 0,-2-3-4 15,6 3 5-15,-6-4 0 0,2 5 0 0,-1-5-6 16,4 2 5-16,-6-3 4 0,2 0 2 0,1 0 2 0,-1-3-1 15,1 2 1-15,0 1 1 0,-1-3 1 0,1 0-5 16,0 3 8-16,-3-1 1 0,1 1 7 0,-1-3-3 0,4 1-3 16,-3 2 1-16,-1-2 0 0,3 2-3 0,0 0-5 15,-3 0 0-15,0 0 1 0,0 0-4 0,0 0-1 0,0 0 0 16,0 0-1-16,0 0 0 0,0 0-6 0,0 0 5 16,0 0 0-16,0 0-3 0,0 0 2 0,0 0-1 0,0 0 3 15,0 0 1-15,-3 0-3 0,0 0 1 0,3 0 0 0,3-2-1 16,0-1 1-16,-3 3-2 0,0 0-1 0,0 0 0 15,0 0 1-15,2 0 1 0,-2 0 4 0,0 0-4 0,0 0 3 16,0 0 0-16,0 0-3 0,0 0 0 0,0 0-3 16,3-2 1-16,-1 0 0 0,1 2 2 0,2-3-4 0,3-1 4 15,3-1-2-15,-2-2 1 0,4 3 1 0,-1-1-2 0,1-2 2 16,4 4 0-16,-1-5-1 0,5 1 1 0,-4 3-3 16,2-4 6-16,2 5-2 0,1-5 0 0,3 4 1 0,0-2 2 15,9 0 1-15,-1 0-3 0,3 1-1 0,5 0 0 0,5-2 1 16,0 3-2-16,4-1 4 0,1 0-1 0,6 1 2 15,-2 2-1-15,-1 2-1 0,-3 0-5 0,-1 4-5 16,-2 3 2-16,-3 0-2 0,-5 0 0 0,1 2 2 0,-5 0 4 16,-1 3 1-16,-2 0 0 0,-1 2 1 0,-5-3 0 0,1-3 0 15,-3 1-2-15,1 3 2 0,-6-5 0 0,-1 0 1 0,-1 0 1 16,-1-3-3-16,-1-2 3 0,-2 1-4 0,0-2 2 16,-1-1 0-16,0 0-1 0,-4 0 2 0,2 0-2 15,-1 0 2-15,-2 0-2 0,-1 0 0 0,0 0-2 0,-1 0 1 16,-1 0 2-16,0 0 1 0,-2-1 1 0,-2 1 2 0,2 0-3 15,-3 0-2-15,0 0-2 0,-3 0-1 0,3 0 1 16,0 0-1-16,0 0 2 0,0 0 1 0,0 0 1 0,0 0-58 16,0 0 28-16,0 0 15 0,0 0 10 15,0 0 4-15,0 0 0 0,0 1 64 0,0-1-29 0,0 0-14 0,0 0-10 16,0 0 0-16,0-1-2 0,0 1 0 0,0 0 4 0,0 0 3 16,0 0 0-16,3 0-2 0,-3 0 4 0,4 0-5 15,-4 0-4-15,0 0-4 0,0 0-2 0,0 1-3 16,0-1-2-16,0 0 1 0,0 0-1 0,1 0 0 0,-1 3 2 15,0 0-1-15,0-3-2 0,-1 1 1 0,1 2 2 0,0-2 0 16,0 3 0-16,0-1 4 0,0 1 2 0,0 0-2 16,0 0 9-16,0 2-6 0,-4-1 0 0,1-2-2 0,3 2-1 15,-1-3 0-15,-2 2-12 0,3 0 5 0,-2-1 1 0,-1 1 2 16,0-3 0-16,3 2 0 0,-2-1 8 0,-1-2-7 16,3 2 3-16,0 1-2 0,0-3-1 0,0 0 1 0,0 0-5 15,0 0 2-15,0 0 0 0,0 0-7 0,0 0 3 16,0 0 2-16,0 0-1 0,0-3 3 0,0 3-2 0,0 0 7 15,0 0-2-15,0 0 0 0,0 3-2 0,-3-3 0 0,3 2 2 16,-2-2-1-16,-1 3-1 0,1-2-7 0,-1-1-12 16,-1 3-19-16,-1-1-29 0,-6-2-29 0,6-2-40 15,-3-1-36-15,3-1-47 0,2-3-83 0,2-3-92 0,1-8-96 16,6 0-106-16,5-8-143 16,6-1-55-16</inkml:trace>
          <inkml:trace contextRef="#ctx0" brushRef="#br0" timeOffset="10861.71">10884-96 169 0,'0'0'177'0,"-2"2"-38"16,-1-2-16-16,3 3-3 0,-2-2 4 0,2 5 7 16,-6-2 7-16,1 5 5 0,-2 3 4 0,-1 3 7 15,-5-1 14-15,0 8 9 0,1-2 13 0,-3 3 3 0,0 4 2 16,-1 0-10-16,2 3-27 0,-1 0-25 0,-2 6-23 0,3 1-13 15,-5 2-17-15,1 3-11 0,-2 3-5 0,-1 2-7 16,-1 2-5-16,-3 2-5 0,-2 8-2 0,-3-3 0 16,-3 7 0-16,-2-5-2 0,2 6 1 0,-3-6-5 0,2 2-7 15,-2-4 0-15,3 0-5 0,3-6-2 0,0 2-1 0,4-5-3 16,1-5-5-16,1-1-2 0,1-5-8 0,4-1 3 16,0-2 0-16,5-4-6 0,1-2 3 0,-1-2-2 0,7-7 2 15,-4-2 0-15,7 2-5 0,-1-6 2 0,0 0 1 0,-1-1 2 16,4-2-2-16,-1 1 1 0,0-5-3 0,3 2-2 15,-2 1 0-15,-1-4-4 0,3-1 1 0,-1 1 3 0,-6 2 5 16,6-6-1-16,-2 1 2 0,1-1 0 0,4 4-1 16,-2-4-5-16,3 0-1 0,-3-4 1 0,1 4 1 0,-1 0-1 15,3 0 0-15,1-1-5 0,-4 1 5 0,0 0 0 0,0-6 0 16,0 2 2-16,0 0 9 0,0-3 2 0,1 0-14 16,-1-2-6-16,5-3-4 0,-2-2-12 0,5-2-25 15,0 0-14-15,1-2-21 0,2-1-37 0,-1 0-58 0,3 0-70 16,-1 0-59-16,1-2-56 0,-1-4-57 0,7-1-38 0,-4 2-50 15,4-1-60-15,-5-1-11 0</inkml:trace>
        </inkml:traceGroup>
        <inkml:traceGroup>
          <inkml:annotationXML>
            <emma:emma xmlns:emma="http://www.w3.org/2003/04/emma" version="1.0">
              <emma:interpretation id="{FA65DCC4-54EE-4586-868F-6573718264BF}" emma:medium="tactile" emma:mode="ink">
                <msink:context xmlns:msink="http://schemas.microsoft.com/ink/2010/main" type="inkWord" rotatedBoundingBox="19272,15903 26949,15939 26941,17670 19264,17634"/>
              </emma:interpretation>
            </emma:emma>
          </inkml:annotationXML>
          <inkml:trace contextRef="#ctx0" brushRef="#br0" timeOffset="12340.5194">10963 197 52 0,'-2'-1'60'0,"-1"-3"-21"0,3 4-12 16,-2-3-6-16,-4-1-4 0,6 3 3 0,-1-2 0 0,-3-1 3 15,3 0-1-15,1 1 3 0,0-1 7 0,0 3 6 16,1-3 8-16,-1 4 8 0,0-3 8 0,0 0 6 0,0 3 4 15,0-1 0-15,0 1-4 0,4-3-2 0,-3 1 1 0,-1 2 1 16,3-2-1-16,0 2 2 0,-1-2-5 0,1-1-1 16,5 3-1-16,-2-2-5 0,2 0 5 0,11 2 2 15,-1-3 1-15,4 3 2 0,5-2 0 0,-2 0-3 0,2 2-5 16,4-2 2-16,-1 2 11 0,-1-3 16 0,1 3 15 0,3-2 13 16,4 2 10-16,-3-2 7 0,4 2 0 0,-1-3-7 15,0 2-12-15,8 1-8 0,-6-6-10 0,7 4-17 16,-2 0-16-16,5 1-10 0,-3-4-14 0,2 3-3 0,2-3-17 15,-1 2 2-15,2 0-1 0,-2 2 0 0,-3-2-2 0,-4 3-1 16,4-3 11-16,-5 3-9 0,0 0-2 0,-3 0 7 16,0 0-2-16,2 0 2 0,-6-1 3 0,4-3 1 0,-5 4-2 15,1 0-3-15,2 0 1 0,-1-3-5 0,-2 3-3 0,3-4-4 16,-2 4 2-16,-6-1-8 0,-1-2 0 0,1 3 2 16,1-3-8-16,-4 2 4 0,0 1-2 0,1-3 6 0,-3 2-1 15,6 1 0-15,-4 0 5 0,2 0-3 0,1 0-2 16,-2 0-4-16,-1-3 0 0,2 3-3 0,-8 0-3 0,4 0 0 15,-2 0 6-15,-4 0 0 0,1-3-1 0,-2 2 1 16,1 1 0-16,-1 0 1 0,1 0-3 0,4 0-1 0,-2-3 0 16,0 1 0-16,-4 2 1 0,6-2-1 0,-4 2 0 15,4 0 0-15,-4 0 0 0,-1 0 0 0,1 0 2 0,-1 0 1 16,2 7 0-16,-6-3 1 0,4-1 1 0,-3-3 0 0,-1-3-8 16,4 0 0-16,0 2 2 0,-2 1 1 0,2-3-3 15,1 3 2-15,2 0 4 0,-4 0-2 0,5 0-1 16,1 0 2-16,2 0 2 0,0 0-4 0,5-2 0 0,0 2 3 15,2-2 1-15,0-2-4 0,4 4-2 0,-3-1 2 0,-4 1-2 16,-2 0-1-16,2-2-1 0,-5 0 1 0,4 2 1 16,-6 0 4-16,4-3 0 0,-2 3 5 0,3-2-2 0,-4 0-4 15,3 2 1-15,-4 0-4 0,-1 0 0 0,-3 0-3 0,1 0 0 16,-4 0 2-16,1 0 1 0,-1 0 2 0,-4 0 0 16,4-3 2-16,3 1-2 0,-2 2 3 0,-1-2-3 15,2 2 5-15,3 0-3 0,-2 0 0 0,-4 0 1 0,4 0-3 16,0 0-5-16,-7 0 3 0,4 0-3 0,0 0 3 0,-1 0 2 15,-4 0 0-15,2 0 4 0,-2-2-6 0,-2 2-11 16,0-3 6-16,1 3 1 0,-3 0 1 0,1 5 5 0,0-3 2 16,-5-2 10-16,5 2-4 0,-2-4-5 0,-3 0 1 15,3 0-2-15,-2-1 0 0,-1 3 5 0,4-2-4 0,-1 2 2 16,-3 0-3-16,0 0 2 0,1 0 1 0,-1 0 7 0,0-2 6 16,0 2 2-16,3 0 4 0,-3-3-1 0,0 3-4 15,0 0-1-15,-3 0 2 0,3 3 0 0,-1-1 7 16,1-2 2-16,0 0 6 0,-3 0 0 0,3 0-1 0,-4 0-3 15,4 0-4-15,-4 0 5 0,1 0-7 0,3 0-7 0,-2 0-2 16,-1 0-7-16,3 0 0 0,0 2-8 0,-2-2-1 16,2 3 1-16,0-3-1 0,0 0 3 0,0 0-2 0,0 2-2 15,0-2 1-15,0 0 2 0,0 2 2 0,0-2-2 0,0 0-8 16,0 2 6-16,0 1 0 0,0-3 0 0,0 0-2 16,-3 0 1-16,3 0 8 0,-3 2-5 0,1 0 0 0,-1-2-2 15,2 0 1-15,-3 3 4 0,1-3 3 0,2 2 2 16,-3-2 1-16,3 2 4 0,-2-2 5 0,0 1 1 0,-2-1-7 15,2 0 3-15,1 0-3 0,-1 0-3 0,-2 4-6 0,5-4-4 16,-3 0 0-16,3 0-1 0,-2 0 0 0,2 0 0 16,0 0-5-16,-3 0 5 0,3 0 0 0,0 0 1 15,0 2-1-15,0-2 2 0,0 0-1 0,0 0-1 0,0 0 0 16,3 0 0-16,-1 0 1 0,-2 0-1 0,3 0 2 0,-3 0 0 16,0 0-2-16,0 0 0 0,0 0-2 0,3 0 2 15,-1 2 0-15,-2 1-2 0,5-2 2 0,-2 5 0 0,0-2 4 16,2 0-3-16,-1 0-1 0,1 0 2 0,2-1-4 0,-6 5 2 15,4-1-1-15,1 1 0 0,-4-1 12 0,3-2-5 16,-2 1 2-16,0 0-6 0,-2-1-2 0,6-3 0 0,-7 2-11 16,1-1 6-16,-1-1 1 0,0 0 2 0,0 1 2 15,0-1-3-15,-1-2-7 0,-2 0-12 0,-2 0-8 0,-1 0-17 16,1 0-17-16,-3 0-15 0,-5 0-24 0,-1 0-16 16,-2-2-25-16,4-1-28 0,-1 3-47 0,0-4-59 0,2 1-51 15,2 1-51-15,1 0-47 0,0 0-54 0,3-3-89 16,0 3-42-16</inkml:trace>
          <inkml:trace contextRef="#ctx0" brushRef="#br0" timeOffset="14719.4662">14114-174 178 0,'-11'-4'251'16,"2"-1"-64"-16,1 2-33 0,3 0-21 0,-1 3-7 15,1-1-8-15,5 1-10 0,-3-3-8 0,3 3-15 0,3 0 1 16,0 3 6-16,2 1 18 0,0 4 12 0,2-1 14 16,3-2 21-16,4 6 11 0,-1-1 8 0,-1 8-10 0,3-2-9 15,4-1-13-15,-2 3-22 0,0 3-14 0,1-1-28 0,-2 5-5 16,4-4-2-16,-4 5 0 0,1-2-8 0,1 5 0 15,1-2 10-15,-5 0-5 0,5 4-5 0,0-1 3 16,1 0 0-16,1 1-6 0,-1 0-6 0,4 6-4 0,-2-5 10 16,2 6-12-16,-2-1-2 0,3-1-4 0,-4-1-6 0,3 6-5 15,-2-4-15-15,2-1 2 0,-2 2-8 0,3-1 3 16,2-2 0-16,-5 1-4 0,3 1-3 0,1-2 1 0,-3-1 4 16,-1 3-4-16,4-5-4 0,-6-1-1 0,1 5-1 15,-1-7-6-15,1 1 0 0,-1-3 2 0,-2-1-2 0,1 0 0 16,-2-5 3-16,0 1 0 0,-1-2 2 0,-2-2-1 0,1 0 0 15,-3-2 0-15,-2-4 0 0,-1 0-1 0,-1-1 0 16,-1 1-1-16,-1-5 1 0,-3 2 0 0,2-7 1 0,0-2 3 16,-5 1-3-16,3 3-1 0,-3-4 1 15,0 0 1-15,0 0-2 0,3 0-1 0,-2 0 2 0,-1 0 2 16,4 0-1-16,-8 0 0 0,3 0-1 0,-2 0 2 16,3 0 0-16,0 0-2 0,0 0-1 0,0-4 2 0,-3 3 1 15,3-1-2-15,0 2 2 0,-2-4 0 0,2 3-3 0,0 1 2 16,0 0-2-16,0 0-2 0,0-3 0 0,0 3 1 15,0 0 4-15,0 0-3 0,-3 0 0 0,3-1 2 0,0 1-2 16,0 0-2-16,0 0-2 0,0 0 5 0,-2 0-1 16,-1 0 0-16,3 0 1 0,0 0 1 0,3 0-2 0,-3 0 0 15,0 0-2-15,0 0 4 0,0 0-5 0,0 0 0 16,0 1 3-16,0-1 0 0,0 0 0 0,0 0-2 0,-3 3 2 16,3-3-3-16,0 1 1 0,0 3-1 0,0-4-4 15,0 0 1-15,0 0 2 0,0 0 3 0,0 0-9 0,3 0 3 16,-1 0 11-16,-2-4-2 0,0 4-1 0,0 4-1 0,0-2 9 15,0-1-2-15,0 3 2 0,0-8-2 0,0 3-2 0,0-1-2 16,0-3-1-16,0 2-2 0,0 2-10 0,3 5 3 16,-1-3 3-16,-2 3 0 0,3-2 3 0,0-2 0 15,-2 0 3-15,3 0 2 0,-3 0-3 0,2 0 3 0,2 1 1 16,1 3-3-16,1-4-2 0,4-4-1 0,1 3 1 0,1-1 0 16,4-3-2-16,2-5 2 0,-4 4-1 0,4-5 3 15,0 1 1-15,1-6-1 0,1 3 0 0,4-9-2 16,0 3 3-16,2 0-3 0,0-4 0 0,1-5 0 0,1-2 1 15,-1-6 1-15,-1-3-2 0,-2 0 0 0,4 0-3 0,-4 0 0 16,4-1-1-16,-4 0 2 0,0 6-1 0,0-4 0 0,-1 5 4 16,-2 5 0-16,-1 0-3 0,-1 0-3 0,-2 1 4 15,2 4 11-15,-4-2-3 0,2 0-4 0,1-2 1 0,1 1 4 16,-1 1-7-16,2 2-12 0,-1-3 3 0,1 1 1 16,-1 2-1-16,-2 3 2 0,2 1 4 0,-1 3-4 0,-2 2 1 15,1 2 4-15,-1 0 2 0,-1 5-1 0,0-4-3 16,-2 6 5-16,-1-2-1 0,1 3-4 0,-1-4-1 0,-1 7-3 15,-2-5 5-15,2 2-1 0,-4-1 0 0,-3 3 3 0,0 0 4 16,1 2 2-16,-1-4-13 0,0 1 4 0,-2-1 1 16,-3 1 1-16,0 2-5 0,0 1 3 0,-3 0 12 0,6-3-3 15,-2 0-1-15,-1 3-5 0,0 0 4 0,0 0-4 16,0 0 0-16,0 3-2 0,0 0-1 0,0-3 3 0,0 0 0 16,0 0-3-16,-1 0-36 0,1 1 16 0,0-1 10 0,0 3 1 15,0-3 1-15,0 0 5 0,-3 0 37 0,3 0-19 16,0 0-4-16,0 0-2 0,0 0-2 0,0 0-4 15,0 0 3-15,0 0 1 0,0 0-5 0,0 0 13 0,0 0-4 16,0 0-4-16,0 0 0 0,0-3-2 0,0 3 4 0,3 0-16 16,-3 0 4-16,0 0 3 0,0 0 1 0,0 3 0 15,-3-3-5-15,3 0 6 0,-2 0 3 0,2-3-2 0,-3 2 4 16,0-2 2-16,-2 0 0 0,2-2-2 0,-2 3 0 16,3-3 2-16,-1 4 3 0,0-1-3 0,2 4-1 0,-3-1 9 15,3-1 8-15,-2 0-10 0,6 0-6 0,-3 4-2 0,0-4-1 16,0 0-8-16,1 1-15 0,-1-1 14 0,0 0 2 15,0 0 9-15,0 0-2 0,0 0-2 0,0 0 0 0,0 0 3 16,0 0 2-16,0 0-13 0,0-1 4 0,0 1 5 16,0-4-4-16,-1 8 1 0,-2-4-2 0,3 1 3 0,-4-1 0 15,4 2 2-15,-1-2 2 0,-2 0 0 0,3 0-2 16,0 0 5-16,-2 4-2 0,2-3-1 0,-3-1-1 0,3 3-1 16,0-3-1-16,5 0 4 0,-1-3-1 0,0 3 2 0,-1 3-2 15,-10 0-4-15,3-3 3 0,2 1-3 0,-1 2-1 0,3-3-17 16,0 0 9-16,0 0 7 0,0 0-2 0,-3 0 8 15,3 0-4-15,0 0 13 0,0 0-7 0,0 3-4 16,8-2-4-16,0 3-9 0,-4 1 6 0,4 5 0 0,-8-3 2 16,3 2 1-16,2 2 2 0,0 2 2 0,6 2 1 0,-6 0-3 15,4 7 0-15,2-3 0 0,-1 0 4 0,2 4-4 16,1 5 1-16,0 0 4 0,2-1 2 0,3-1-1 16,1 3-6-16,0 4 1 0,4-5 4 0,0 3-3 0,-3 0 4 15,1 1 1-15,2 0-1 0,-2 0 1 0,0 4-2 0,-3-5-2 16,3 1-3-16,-5 2 3 0,1-1-4 0,-1-4 1 0,1 1-5 15,-4 0 1-15,0-3 4 0,1 1-35 0,-5-3 19 16,1-1 7-16,1-2 6 0,-3 4 4 0,0-6-1 16,-2 0 33-16,-3 2 23 0,5-4-28 0,-3 1-10 0,0-2-12 15,-1-1-2-15,3 1-4 0,-3-1-36 0,1 0 17 0,0-2 12 16,-2-2 2-16,2 2 3 0,0-4 2 0,-2 1 5 16,0-4-2-16,-2 2-3 0,3-2-1 0,-1 0 1 15,-3-2-4-15,1-2-11 0,-1 1 1 0,4-3 6 0,-3 2 7 0,-1-3-1 16,3 3 0-16,-3-3 7 0,3 4 1 0,-1 0-4 15,-2 0 2-15,3-1 2 0,-1-3 1 0,-2 0 2 0,3 4-2 16,-3-3 5-16,3 2-7 0,-1 0-3 0,-2-2-2 16,3 3-9-16,-2-1 2 0,-1 0-3 0,4-3 3 0,-4 1 1 15,4 3 6-15,-1-2 5 0,1-1-4 0,-3 3 1 0,-1-4 38 16,3 1-12-16,-1 1-14 0,-2-2-9 0,0 0-1 16,3 0-1-16,-3 0-37 0,3 0 11 0,-1 2 11 15,-2-2 5-15,0 0 2 0,0 0 2 0,0 0 2 0,0 0 2 16,0 0-2-16,3 3 2 0,-1 0 1 0,1-2 1 0,1 2-4 15,3-1-1-15,-6 2 2 0,3-1-2 0,0 1-1 16,1-1 0-16,0 1 4 0,-2 1 2 0,2-3-3 0,-5 3 2 16,3-5-2-16,-2 1 0 0,-1-1-2 0,4 0-1 15,-4 0 5-15,0 0-4 0,0 3 5 0,0 0-2 0,0-3 4 16,0 0 0-16,0 0-5 0,0 0 1 0,0 1 2 0,0-1-1 16,0 3-8-16,0-3-1 0,0 0 5 0,0 0 2 15,0-3 2-15,0 3-2 0,0-1 7 0,0 1-3 0,0 0-2 16,0 0-2-16,3 0-2 0,-3 0 0 0,0 0 1 15,0 0 0-15,0 0-4 0,0 0 4 0,1 0 1 0,-1 0 1 16,0 0-2-16,0-3 4 0,0 3 0 0,3 0-2 16,1 0 0-16,-4 0-1 0,0 0 4 0,1 0-2 0,2-3 5 15,-1 3-3-15,4-1 1 0,1-2 1 0,0 1-6 0,1-2 0 16,5-1 0-16,-2 0-1 0,2-2-1 0,-1 3 30 16,3-2-11-16,0-2-5 0,3 0-7 0,-2 1 1 0,4-3-2 15,2 2-34-15,2-3 12 0,-2 0 7 0,5-4 6 16,0 3-3-16,1-2 2 0,1-2 6 0,1-1 1 0,3-8 4 15,0 1-5-15,0-2 5 0,4-2-3 0,-3-2-1 0,3-1-4 16,-2-3-2-16,1-4 2 0,2 0 0 0,0-1-1 16,-5-3-7-16,5 1 7 0,-2-2-3 0,2-2-2 15,0 3 1-15,2 0-4 0,-6-1 5 0,4 4 0 0,-1 2 2 16,-4 3 1-16,3 0-2 0,-9 9 2 0,5 2 1 16,-5-2-1-16,1 7-3 0,-4 1 4 0,1 3-3 0,-3 2 2 0,-1 1 0 15,-4-1-9-15,-1 7 5 0,-4-2 0 0,4-1 2 16,-1 4 0-16,-1-2 3 0,-8 1 3 0,5 2-2 15,-1-2 1-15,2 2-1 0,9-1 2 0,-5 1-4 16,1 2 4-16,-4 1-1 0,-1-3-3 0,-4 3-2 0,0 0 6 0,0 0-1 16,-3 0 0-16,3-3 1 0,-4 3 1 0,1 0 0 15,1 0 7-15,-4 3-3 0,3-3-5 0,-2 3-9 0,0-3 7 16,-1-3 0-16,-2 6-6 0,3-3 5 0,0 0 1 16,-3 0 12-16,0-3-9 0,0 3 1 0,0 0-2 0,0 0 0 15,0 0 0-15,0 0 0 0,-3 0-1 0,3 0-1 0,-3 0 1 16,3 0-4-16,0 0-1 0,-2 3 1 0,2-3-2 15,0 0 0-15,-3 0-4 0,3 0 0 0,-3 4-5 0,1-3-2 16,-1 2-4-16,1 0-9 0,-1-6 1 0,3 3-11 0,-3-3-7 16,6 2 0-16,-3 1-5 0,0 0 2 0,0 0-4 15,-3 0 2-15,3 1 1 0,0 2-5 0,0-3-1 16,0 3-4-16,-1-3 2 0,-3 0-3 0,0 0-4 16,0 0-6-16,-3 0-18 0,2 0-37 0,0-3-45 0,-3 3-30 15,0-3-42-15,2 3-46 0,-5 3-38 0,1-3-24 0,-2 0-53 16,-4 0-113-16,0 0-40 0</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B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FF3C71-8AFA-4C56-AA28-E92444913E34}" type="datetimeFigureOut">
              <a:rPr lang="es-BO" smtClean="0"/>
              <a:t>24/4/2022</a:t>
            </a:fld>
            <a:endParaRPr lang="es-B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B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B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D473E-8FB0-4AAD-A78F-8373677E0106}" type="slidenum">
              <a:rPr lang="es-BO" smtClean="0"/>
              <a:t>‹Nº›</a:t>
            </a:fld>
            <a:endParaRPr lang="es-BO"/>
          </a:p>
        </p:txBody>
      </p:sp>
    </p:spTree>
    <p:extLst>
      <p:ext uri="{BB962C8B-B14F-4D97-AF65-F5344CB8AC3E}">
        <p14:creationId xmlns:p14="http://schemas.microsoft.com/office/powerpoint/2010/main" val="1909755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10"/>
          </p:nvPr>
        </p:nvSpPr>
        <p:spPr/>
        <p:txBody>
          <a:bodyPr/>
          <a:lstStyle/>
          <a:p>
            <a:fld id="{512D473E-8FB0-4AAD-A78F-8373677E0106}" type="slidenum">
              <a:rPr lang="es-BO" smtClean="0"/>
              <a:t>14</a:t>
            </a:fld>
            <a:endParaRPr lang="es-BO"/>
          </a:p>
        </p:txBody>
      </p:sp>
    </p:spTree>
    <p:extLst>
      <p:ext uri="{BB962C8B-B14F-4D97-AF65-F5344CB8AC3E}">
        <p14:creationId xmlns:p14="http://schemas.microsoft.com/office/powerpoint/2010/main" val="2993993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B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BO"/>
          </a:p>
        </p:txBody>
      </p:sp>
      <p:sp>
        <p:nvSpPr>
          <p:cNvPr id="4" name="Date Placeholder 3"/>
          <p:cNvSpPr>
            <a:spLocks noGrp="1"/>
          </p:cNvSpPr>
          <p:nvPr>
            <p:ph type="dt" sz="half" idx="10"/>
          </p:nvPr>
        </p:nvSpPr>
        <p:spPr/>
        <p:txBody>
          <a:bodyPr/>
          <a:lstStyle/>
          <a:p>
            <a:fld id="{89C55185-78AE-47EB-B86C-817CB2EE8BA8}" type="datetimeFigureOut">
              <a:rPr lang="es-BO" smtClean="0"/>
              <a:t>24/4/2022</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4191734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B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4" name="Date Placeholder 3"/>
          <p:cNvSpPr>
            <a:spLocks noGrp="1"/>
          </p:cNvSpPr>
          <p:nvPr>
            <p:ph type="dt" sz="half" idx="10"/>
          </p:nvPr>
        </p:nvSpPr>
        <p:spPr/>
        <p:txBody>
          <a:bodyPr/>
          <a:lstStyle/>
          <a:p>
            <a:fld id="{89C55185-78AE-47EB-B86C-817CB2EE8BA8}" type="datetimeFigureOut">
              <a:rPr lang="es-BO" smtClean="0"/>
              <a:t>24/4/2022</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23976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B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4" name="Date Placeholder 3"/>
          <p:cNvSpPr>
            <a:spLocks noGrp="1"/>
          </p:cNvSpPr>
          <p:nvPr>
            <p:ph type="dt" sz="half" idx="10"/>
          </p:nvPr>
        </p:nvSpPr>
        <p:spPr/>
        <p:txBody>
          <a:bodyPr/>
          <a:lstStyle/>
          <a:p>
            <a:fld id="{89C55185-78AE-47EB-B86C-817CB2EE8BA8}" type="datetimeFigureOut">
              <a:rPr lang="es-BO" smtClean="0"/>
              <a:t>24/4/2022</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314638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B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4" name="Date Placeholder 3"/>
          <p:cNvSpPr>
            <a:spLocks noGrp="1"/>
          </p:cNvSpPr>
          <p:nvPr>
            <p:ph type="dt" sz="half" idx="10"/>
          </p:nvPr>
        </p:nvSpPr>
        <p:spPr/>
        <p:txBody>
          <a:bodyPr/>
          <a:lstStyle/>
          <a:p>
            <a:fld id="{89C55185-78AE-47EB-B86C-817CB2EE8BA8}" type="datetimeFigureOut">
              <a:rPr lang="es-BO" smtClean="0"/>
              <a:t>24/4/2022</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313249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B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C55185-78AE-47EB-B86C-817CB2EE8BA8}" type="datetimeFigureOut">
              <a:rPr lang="es-BO" smtClean="0"/>
              <a:t>24/4/2022</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2369206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BO"/>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5" name="Date Placeholder 4"/>
          <p:cNvSpPr>
            <a:spLocks noGrp="1"/>
          </p:cNvSpPr>
          <p:nvPr>
            <p:ph type="dt" sz="half" idx="10"/>
          </p:nvPr>
        </p:nvSpPr>
        <p:spPr/>
        <p:txBody>
          <a:bodyPr/>
          <a:lstStyle/>
          <a:p>
            <a:fld id="{89C55185-78AE-47EB-B86C-817CB2EE8BA8}" type="datetimeFigureOut">
              <a:rPr lang="es-BO" smtClean="0"/>
              <a:t>24/4/2022</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4064628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B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7" name="Date Placeholder 6"/>
          <p:cNvSpPr>
            <a:spLocks noGrp="1"/>
          </p:cNvSpPr>
          <p:nvPr>
            <p:ph type="dt" sz="half" idx="10"/>
          </p:nvPr>
        </p:nvSpPr>
        <p:spPr/>
        <p:txBody>
          <a:bodyPr/>
          <a:lstStyle/>
          <a:p>
            <a:fld id="{89C55185-78AE-47EB-B86C-817CB2EE8BA8}" type="datetimeFigureOut">
              <a:rPr lang="es-BO" smtClean="0"/>
              <a:t>24/4/2022</a:t>
            </a:fld>
            <a:endParaRPr lang="es-BO"/>
          </a:p>
        </p:txBody>
      </p:sp>
      <p:sp>
        <p:nvSpPr>
          <p:cNvPr id="8" name="Footer Placeholder 7"/>
          <p:cNvSpPr>
            <a:spLocks noGrp="1"/>
          </p:cNvSpPr>
          <p:nvPr>
            <p:ph type="ftr" sz="quarter" idx="11"/>
          </p:nvPr>
        </p:nvSpPr>
        <p:spPr/>
        <p:txBody>
          <a:bodyPr/>
          <a:lstStyle/>
          <a:p>
            <a:endParaRPr lang="es-BO"/>
          </a:p>
        </p:txBody>
      </p:sp>
      <p:sp>
        <p:nvSpPr>
          <p:cNvPr id="9" name="Slide Number Placeholder 8"/>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3256022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BO"/>
          </a:p>
        </p:txBody>
      </p:sp>
      <p:sp>
        <p:nvSpPr>
          <p:cNvPr id="3" name="Date Placeholder 2"/>
          <p:cNvSpPr>
            <a:spLocks noGrp="1"/>
          </p:cNvSpPr>
          <p:nvPr>
            <p:ph type="dt" sz="half" idx="10"/>
          </p:nvPr>
        </p:nvSpPr>
        <p:spPr/>
        <p:txBody>
          <a:bodyPr/>
          <a:lstStyle/>
          <a:p>
            <a:fld id="{89C55185-78AE-47EB-B86C-817CB2EE8BA8}" type="datetimeFigureOut">
              <a:rPr lang="es-BO" smtClean="0"/>
              <a:t>24/4/2022</a:t>
            </a:fld>
            <a:endParaRPr lang="es-BO"/>
          </a:p>
        </p:txBody>
      </p:sp>
      <p:sp>
        <p:nvSpPr>
          <p:cNvPr id="4" name="Footer Placeholder 3"/>
          <p:cNvSpPr>
            <a:spLocks noGrp="1"/>
          </p:cNvSpPr>
          <p:nvPr>
            <p:ph type="ftr" sz="quarter" idx="11"/>
          </p:nvPr>
        </p:nvSpPr>
        <p:spPr/>
        <p:txBody>
          <a:bodyPr/>
          <a:lstStyle/>
          <a:p>
            <a:endParaRPr lang="es-BO"/>
          </a:p>
        </p:txBody>
      </p:sp>
      <p:sp>
        <p:nvSpPr>
          <p:cNvPr id="5" name="Slide Number Placeholder 4"/>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33475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55185-78AE-47EB-B86C-817CB2EE8BA8}" type="datetimeFigureOut">
              <a:rPr lang="es-BO" smtClean="0"/>
              <a:t>24/4/2022</a:t>
            </a:fld>
            <a:endParaRPr lang="es-BO"/>
          </a:p>
        </p:txBody>
      </p:sp>
      <p:sp>
        <p:nvSpPr>
          <p:cNvPr id="3" name="Footer Placeholder 2"/>
          <p:cNvSpPr>
            <a:spLocks noGrp="1"/>
          </p:cNvSpPr>
          <p:nvPr>
            <p:ph type="ftr" sz="quarter" idx="11"/>
          </p:nvPr>
        </p:nvSpPr>
        <p:spPr/>
        <p:txBody>
          <a:bodyPr/>
          <a:lstStyle/>
          <a:p>
            <a:endParaRPr lang="es-BO"/>
          </a:p>
        </p:txBody>
      </p:sp>
      <p:sp>
        <p:nvSpPr>
          <p:cNvPr id="4" name="Slide Number Placeholder 3"/>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488636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B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55185-78AE-47EB-B86C-817CB2EE8BA8}" type="datetimeFigureOut">
              <a:rPr lang="es-BO" smtClean="0"/>
              <a:t>24/4/2022</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1473513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B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55185-78AE-47EB-B86C-817CB2EE8BA8}" type="datetimeFigureOut">
              <a:rPr lang="es-BO" smtClean="0"/>
              <a:t>24/4/2022</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F462AFF-6646-4454-B81C-A538C1950487}" type="slidenum">
              <a:rPr lang="es-BO" smtClean="0"/>
              <a:t>‹Nº›</a:t>
            </a:fld>
            <a:endParaRPr lang="es-BO"/>
          </a:p>
        </p:txBody>
      </p:sp>
    </p:spTree>
    <p:extLst>
      <p:ext uri="{BB962C8B-B14F-4D97-AF65-F5344CB8AC3E}">
        <p14:creationId xmlns:p14="http://schemas.microsoft.com/office/powerpoint/2010/main" val="258065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B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B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55185-78AE-47EB-B86C-817CB2EE8BA8}" type="datetimeFigureOut">
              <a:rPr lang="es-BO" smtClean="0"/>
              <a:t>24/4/2022</a:t>
            </a:fld>
            <a:endParaRPr lang="es-B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462AFF-6646-4454-B81C-A538C1950487}" type="slidenum">
              <a:rPr lang="es-BO" smtClean="0"/>
              <a:t>‹Nº›</a:t>
            </a:fld>
            <a:endParaRPr lang="es-BO"/>
          </a:p>
        </p:txBody>
      </p:sp>
    </p:spTree>
    <p:extLst>
      <p:ext uri="{BB962C8B-B14F-4D97-AF65-F5344CB8AC3E}">
        <p14:creationId xmlns:p14="http://schemas.microsoft.com/office/powerpoint/2010/main" val="3860235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4690" y="916301"/>
            <a:ext cx="10648681" cy="2934482"/>
          </a:xfrm>
        </p:spPr>
        <p:txBody>
          <a:bodyPr>
            <a:noAutofit/>
          </a:bodyPr>
          <a:lstStyle/>
          <a:p>
            <a:r>
              <a:rPr lang="es-BO" sz="8000" b="1" dirty="0" smtClean="0">
                <a:solidFill>
                  <a:schemeClr val="accent4">
                    <a:lumMod val="75000"/>
                  </a:schemeClr>
                </a:solidFill>
                <a:latin typeface="Aharoni" panose="02010803020104030203" pitchFamily="2" charset="-79"/>
                <a:cs typeface="Aharoni" panose="02010803020104030203" pitchFamily="2" charset="-79"/>
              </a:rPr>
              <a:t>UNIDAD IV</a:t>
            </a:r>
            <a:r>
              <a:rPr lang="es-BO" sz="6600" b="1" dirty="0" smtClean="0">
                <a:latin typeface="Aharoni" panose="02010803020104030203" pitchFamily="2" charset="-79"/>
                <a:cs typeface="Aharoni" panose="02010803020104030203" pitchFamily="2" charset="-79"/>
              </a:rPr>
              <a:t/>
            </a:r>
            <a:br>
              <a:rPr lang="es-BO" sz="6600" b="1" dirty="0" smtClean="0">
                <a:latin typeface="Aharoni" panose="02010803020104030203" pitchFamily="2" charset="-79"/>
                <a:cs typeface="Aharoni" panose="02010803020104030203" pitchFamily="2" charset="-79"/>
              </a:rPr>
            </a:br>
            <a:r>
              <a:rPr lang="es-BO" sz="4000" b="1" dirty="0" smtClean="0">
                <a:latin typeface="Aharoni" panose="02010803020104030203" pitchFamily="2" charset="-79"/>
                <a:cs typeface="Aharoni" panose="02010803020104030203" pitchFamily="2" charset="-79"/>
              </a:rPr>
              <a:t/>
            </a:r>
            <a:br>
              <a:rPr lang="es-BO" sz="4000" b="1" dirty="0" smtClean="0">
                <a:latin typeface="Aharoni" panose="02010803020104030203" pitchFamily="2" charset="-79"/>
                <a:cs typeface="Aharoni" panose="02010803020104030203" pitchFamily="2" charset="-79"/>
              </a:rPr>
            </a:br>
            <a:r>
              <a:rPr lang="es-BO" sz="6600" b="1" dirty="0" smtClean="0">
                <a:latin typeface="Aharoni" panose="02010803020104030203" pitchFamily="2" charset="-79"/>
                <a:cs typeface="Aharoni" panose="02010803020104030203" pitchFamily="2" charset="-79"/>
              </a:rPr>
              <a:t>PROCESOS ESTOCÁSTICOS</a:t>
            </a:r>
            <a:endParaRPr lang="es-BO" sz="6600" b="1" dirty="0">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627031" y="5995587"/>
            <a:ext cx="9144000" cy="717525"/>
          </a:xfrm>
        </p:spPr>
        <p:txBody>
          <a:bodyPr anchor="ctr">
            <a:normAutofit/>
          </a:bodyPr>
          <a:lstStyle/>
          <a:p>
            <a:r>
              <a:rPr lang="es-BO" sz="2800" b="1" dirty="0" smtClean="0">
                <a:solidFill>
                  <a:srgbClr val="002060"/>
                </a:solidFill>
              </a:rPr>
              <a:t>DOCENTE: </a:t>
            </a:r>
            <a:r>
              <a:rPr lang="es-BO" sz="2800" b="1" dirty="0" smtClean="0"/>
              <a:t>ING. IVETT JACQUELINE TANCARA ZAMBRANA</a:t>
            </a:r>
          </a:p>
        </p:txBody>
      </p:sp>
      <p:pic>
        <p:nvPicPr>
          <p:cNvPr id="4" name="Picture 2" descr="Escuela Militar de Ingeniería - Inici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914" y="92051"/>
            <a:ext cx="2973991" cy="130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scuela Militar de Ingeniería - Inici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1004" y="92051"/>
            <a:ext cx="2973991" cy="1308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a:srcRect b="53555"/>
          <a:stretch/>
        </p:blipFill>
        <p:spPr>
          <a:xfrm>
            <a:off x="1005443" y="4003981"/>
            <a:ext cx="7027559" cy="2157395"/>
          </a:xfrm>
          <a:prstGeom prst="rect">
            <a:avLst/>
          </a:prstGeom>
        </p:spPr>
      </p:pic>
      <p:pic>
        <p:nvPicPr>
          <p:cNvPr id="7" name="Picture 6"/>
          <p:cNvPicPr>
            <a:picLocks noChangeAspect="1"/>
          </p:cNvPicPr>
          <p:nvPr/>
        </p:nvPicPr>
        <p:blipFill rotWithShape="1">
          <a:blip r:embed="rId3"/>
          <a:srcRect t="52102" r="51495"/>
          <a:stretch/>
        </p:blipFill>
        <p:spPr>
          <a:xfrm>
            <a:off x="8018491" y="4003981"/>
            <a:ext cx="3221821" cy="2102896"/>
          </a:xfrm>
          <a:prstGeom prst="rect">
            <a:avLst/>
          </a:prstGeom>
        </p:spPr>
      </p:pic>
    </p:spTree>
    <p:extLst>
      <p:ext uri="{BB962C8B-B14F-4D97-AF65-F5344CB8AC3E}">
        <p14:creationId xmlns:p14="http://schemas.microsoft.com/office/powerpoint/2010/main" val="2742609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2. CLASIFICACIÓN</a:t>
            </a:r>
            <a:endParaRPr lang="es-BO" sz="5400" dirty="0"/>
          </a:p>
        </p:txBody>
      </p:sp>
      <p:sp>
        <p:nvSpPr>
          <p:cNvPr id="3" name="Content Placeholder 2"/>
          <p:cNvSpPr>
            <a:spLocks noGrp="1"/>
          </p:cNvSpPr>
          <p:nvPr>
            <p:ph idx="1"/>
          </p:nvPr>
        </p:nvSpPr>
        <p:spPr>
          <a:xfrm>
            <a:off x="838200" y="1825625"/>
            <a:ext cx="10031569" cy="4351338"/>
          </a:xfrm>
        </p:spPr>
        <p:txBody>
          <a:bodyPr>
            <a:normAutofit/>
          </a:bodyPr>
          <a:lstStyle/>
          <a:p>
            <a:pPr marL="0" indent="0" algn="just">
              <a:buNone/>
            </a:pPr>
            <a:r>
              <a:rPr lang="es-BO" dirty="0" smtClean="0"/>
              <a:t>Un proceso estocástico es un proceso que evoluciona con el tiempo en forma aleatoria sea parcial o totalmente. </a:t>
            </a:r>
          </a:p>
          <a:p>
            <a:pPr marL="0" indent="0" algn="just">
              <a:buNone/>
            </a:pPr>
            <a:r>
              <a:rPr lang="es-BO" dirty="0" smtClean="0"/>
              <a:t>En un proceso estocástico no se manejan variables fijas como lo son </a:t>
            </a:r>
            <a:r>
              <a:rPr lang="es-BO" b="1" dirty="0" smtClean="0"/>
              <a:t>(x, y, z)</a:t>
            </a:r>
            <a:r>
              <a:rPr lang="es-BO" dirty="0" smtClean="0"/>
              <a:t> sino variables o secuencias de tipo (</a:t>
            </a:r>
            <a:r>
              <a:rPr lang="es-BO" b="1" dirty="0" smtClean="0">
                <a:solidFill>
                  <a:srgbClr val="0070C0"/>
                </a:solidFill>
              </a:rPr>
              <a:t>x1, x2, x3</a:t>
            </a:r>
            <a:r>
              <a:rPr lang="es-BO" dirty="0" smtClean="0"/>
              <a:t>) en donde </a:t>
            </a:r>
            <a:r>
              <a:rPr lang="es-BO" b="1" dirty="0" err="1" smtClean="0">
                <a:solidFill>
                  <a:srgbClr val="0070C0"/>
                </a:solidFill>
              </a:rPr>
              <a:t>Xt</a:t>
            </a:r>
            <a:r>
              <a:rPr lang="es-BO" dirty="0" smtClean="0"/>
              <a:t> representa alguna cantidad o magnitud aleatoria en un tiempo “t”. </a:t>
            </a:r>
          </a:p>
          <a:p>
            <a:pPr marL="0" indent="0" algn="just">
              <a:buNone/>
            </a:pPr>
            <a:r>
              <a:rPr lang="es-BO" dirty="0" smtClean="0"/>
              <a:t>La característica principal de estos procesos, es aquel que </a:t>
            </a:r>
            <a:r>
              <a:rPr lang="es-BO" i="1" dirty="0" smtClean="0"/>
              <a:t>al ser manejados respecto al tiempo son mas reales y pueden aplicarse a la práctica mas que a la teoría</a:t>
            </a:r>
            <a:r>
              <a:rPr lang="es-BO" dirty="0" smtClean="0"/>
              <a:t>.</a:t>
            </a:r>
            <a:endParaRPr lang="es-BO" dirty="0"/>
          </a:p>
        </p:txBody>
      </p:sp>
      <p:sp>
        <p:nvSpPr>
          <p:cNvPr id="4" name="Down Arrow 3"/>
          <p:cNvSpPr/>
          <p:nvPr/>
        </p:nvSpPr>
        <p:spPr>
          <a:xfrm>
            <a:off x="5158525" y="5331854"/>
            <a:ext cx="1390918" cy="1242811"/>
          </a:xfrm>
          <a:prstGeom prst="downArrow">
            <a:avLst/>
          </a:prstGeom>
          <a:ln>
            <a:solidFill>
              <a:srgbClr val="00206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1427239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2. CLASIFICACIÓN</a:t>
            </a:r>
            <a:endParaRPr lang="es-BO" sz="5400" dirty="0"/>
          </a:p>
        </p:txBody>
      </p:sp>
      <p:sp>
        <p:nvSpPr>
          <p:cNvPr id="3" name="Content Placeholder 2"/>
          <p:cNvSpPr>
            <a:spLocks noGrp="1"/>
          </p:cNvSpPr>
          <p:nvPr>
            <p:ph idx="1"/>
          </p:nvPr>
        </p:nvSpPr>
        <p:spPr/>
        <p:txBody>
          <a:bodyPr>
            <a:normAutofit/>
          </a:bodyPr>
          <a:lstStyle/>
          <a:p>
            <a:pPr marL="0" indent="0" algn="just">
              <a:buNone/>
            </a:pPr>
            <a:r>
              <a:rPr lang="es-BO" dirty="0" smtClean="0"/>
              <a:t>Los procesos estocásticos se pueden clasificar según:</a:t>
            </a:r>
          </a:p>
          <a:p>
            <a:pPr lvl="1" algn="just">
              <a:lnSpc>
                <a:spcPct val="150000"/>
              </a:lnSpc>
              <a:buFont typeface="Wingdings" panose="05000000000000000000" pitchFamily="2" charset="2"/>
              <a:buChar char="Ø"/>
            </a:pPr>
            <a:r>
              <a:rPr lang="es-BO" sz="2600" dirty="0" smtClean="0"/>
              <a:t>La estructura del conjunto paramétrico T y del conjunto de estados S</a:t>
            </a:r>
          </a:p>
          <a:p>
            <a:pPr lvl="1" algn="just">
              <a:lnSpc>
                <a:spcPct val="150000"/>
              </a:lnSpc>
              <a:buFont typeface="Wingdings" panose="05000000000000000000" pitchFamily="2" charset="2"/>
              <a:buChar char="Ø"/>
            </a:pPr>
            <a:r>
              <a:rPr lang="es-BO" sz="2600" dirty="0" smtClean="0"/>
              <a:t>Las características probabilísticas de las variables aleatorias</a:t>
            </a:r>
          </a:p>
          <a:p>
            <a:pPr marL="0" indent="0" algn="just">
              <a:buNone/>
            </a:pPr>
            <a:r>
              <a:rPr lang="es-BO" dirty="0" smtClean="0"/>
              <a:t>Entonces:</a:t>
            </a:r>
          </a:p>
          <a:p>
            <a:pPr marL="0" indent="0" algn="just">
              <a:buNone/>
            </a:pPr>
            <a:r>
              <a:rPr lang="es-BO" sz="3200" b="1" dirty="0" smtClean="0">
                <a:solidFill>
                  <a:schemeClr val="accent4"/>
                </a:solidFill>
              </a:rPr>
              <a:t>2.1. Clasificación según la estructura de T y S</a:t>
            </a:r>
          </a:p>
          <a:p>
            <a:pPr marL="0" indent="0" algn="just">
              <a:buNone/>
            </a:pPr>
            <a:r>
              <a:rPr lang="es-BO" sz="2400" dirty="0" smtClean="0"/>
              <a:t>Los procesos estocásticos se pueden clasificar en 4 tipos, dependiendo de si T es un conjunto numerable o continuo, y de si S es otro conjunto numerable o continuo.</a:t>
            </a:r>
          </a:p>
          <a:p>
            <a:pPr marL="0" indent="0" algn="just">
              <a:buNone/>
            </a:pPr>
            <a:r>
              <a:rPr lang="es-BO" sz="2400" dirty="0" smtClean="0"/>
              <a:t>Así:</a:t>
            </a:r>
            <a:endParaRPr lang="es-BO" sz="2400" dirty="0"/>
          </a:p>
        </p:txBody>
      </p:sp>
    </p:spTree>
    <p:extLst>
      <p:ext uri="{BB962C8B-B14F-4D97-AF65-F5344CB8AC3E}">
        <p14:creationId xmlns:p14="http://schemas.microsoft.com/office/powerpoint/2010/main" val="2261186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2. CLASIFICACIÓN</a:t>
            </a:r>
            <a:endParaRPr lang="es-BO" sz="5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2940544"/>
              </p:ext>
            </p:extLst>
          </p:nvPr>
        </p:nvGraphicFramePr>
        <p:xfrm>
          <a:off x="1388771" y="2180086"/>
          <a:ext cx="9414457" cy="2854557"/>
        </p:xfrm>
        <a:graphic>
          <a:graphicData uri="http://schemas.openxmlformats.org/drawingml/2006/table">
            <a:tbl>
              <a:tblPr firstRow="1" bandRow="1">
                <a:tableStyleId>{8EC20E35-A176-4012-BC5E-935CFFF8708E}</a:tableStyleId>
              </a:tblPr>
              <a:tblGrid>
                <a:gridCol w="1854558">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902299">
                  <a:extLst>
                    <a:ext uri="{9D8B030D-6E8A-4147-A177-3AD203B41FA5}">
                      <a16:colId xmlns:a16="http://schemas.microsoft.com/office/drawing/2014/main" val="20002"/>
                    </a:ext>
                  </a:extLst>
                </a:gridCol>
              </a:tblGrid>
              <a:tr h="659997">
                <a:tc>
                  <a:txBody>
                    <a:bodyPr/>
                    <a:lstStyle/>
                    <a:p>
                      <a:pPr algn="ctr"/>
                      <a:endParaRPr lang="es-BO" sz="2400" dirty="0"/>
                    </a:p>
                  </a:txBody>
                  <a:tcPr anchor="ctr"/>
                </a:tc>
                <a:tc>
                  <a:txBody>
                    <a:bodyPr/>
                    <a:lstStyle/>
                    <a:p>
                      <a:pPr algn="ctr"/>
                      <a:r>
                        <a:rPr lang="es-BO" sz="2400" dirty="0" smtClean="0"/>
                        <a:t>(T) Discreto </a:t>
                      </a:r>
                      <a:endParaRPr lang="es-BO" sz="2400" dirty="0"/>
                    </a:p>
                  </a:txBody>
                  <a:tcPr anchor="ctr"/>
                </a:tc>
                <a:tc>
                  <a:txBody>
                    <a:bodyPr/>
                    <a:lstStyle/>
                    <a:p>
                      <a:pPr algn="ctr"/>
                      <a:r>
                        <a:rPr lang="es-BO" sz="2400" dirty="0" smtClean="0"/>
                        <a:t>(T)</a:t>
                      </a:r>
                      <a:r>
                        <a:rPr lang="es-BO" sz="2400" baseline="0" dirty="0" smtClean="0"/>
                        <a:t> </a:t>
                      </a:r>
                      <a:r>
                        <a:rPr lang="es-BO" sz="2400" dirty="0" smtClean="0"/>
                        <a:t>Continuo</a:t>
                      </a:r>
                      <a:endParaRPr lang="es-BO" sz="2400" dirty="0"/>
                    </a:p>
                  </a:txBody>
                  <a:tcPr anchor="ctr"/>
                </a:tc>
                <a:extLst>
                  <a:ext uri="{0D108BD9-81ED-4DB2-BD59-A6C34878D82A}">
                    <a16:rowId xmlns:a16="http://schemas.microsoft.com/office/drawing/2014/main" val="10000"/>
                  </a:ext>
                </a:extLst>
              </a:tr>
              <a:tr h="370840">
                <a:tc>
                  <a:txBody>
                    <a:bodyPr/>
                    <a:lstStyle/>
                    <a:p>
                      <a:pPr algn="ctr"/>
                      <a:r>
                        <a:rPr lang="es-BO" sz="2400" b="1" dirty="0" smtClean="0"/>
                        <a:t>(S) Discreto</a:t>
                      </a:r>
                      <a:endParaRPr lang="es-BO" sz="2400" b="1" dirty="0"/>
                    </a:p>
                  </a:txBody>
                  <a:tcPr anchor="ctr"/>
                </a:tc>
                <a:tc>
                  <a:txBody>
                    <a:bodyPr/>
                    <a:lstStyle/>
                    <a:p>
                      <a:pPr algn="ctr"/>
                      <a:r>
                        <a:rPr lang="es-BO" dirty="0" smtClean="0"/>
                        <a:t>Proceso de estado discreto y tiempo discreto (</a:t>
                      </a:r>
                      <a:r>
                        <a:rPr lang="es-BO" b="1" dirty="0" smtClean="0"/>
                        <a:t>Cadena</a:t>
                      </a:r>
                      <a:r>
                        <a:rPr lang="es-BO" dirty="0" smtClean="0"/>
                        <a:t>)</a:t>
                      </a:r>
                    </a:p>
                    <a:p>
                      <a:pPr algn="ctr"/>
                      <a:r>
                        <a:rPr lang="es-BO" sz="1400" dirty="0" smtClean="0"/>
                        <a:t>(Ej..: Unidades</a:t>
                      </a:r>
                      <a:r>
                        <a:rPr lang="es-BO" sz="1400" baseline="0" dirty="0" smtClean="0"/>
                        <a:t> producidas mensualmente de un producto)</a:t>
                      </a:r>
                      <a:endParaRPr lang="es-BO" sz="1400" dirty="0"/>
                    </a:p>
                  </a:txBody>
                  <a:tcPr anchor="ctr"/>
                </a:tc>
                <a:tc>
                  <a:txBody>
                    <a:bodyPr/>
                    <a:lstStyle/>
                    <a:p>
                      <a:pPr algn="ctr"/>
                      <a:r>
                        <a:rPr lang="es-BO" dirty="0" smtClean="0"/>
                        <a:t>Proceso de estado discreto y tiempo continuo (</a:t>
                      </a:r>
                      <a:r>
                        <a:rPr lang="es-BO" b="1" dirty="0" smtClean="0"/>
                        <a:t>Proceso puntual</a:t>
                      </a:r>
                      <a:r>
                        <a:rPr lang="es-BO" dirty="0" smtClean="0"/>
                        <a:t>) </a:t>
                      </a:r>
                      <a:r>
                        <a:rPr lang="es-BO" sz="1400" dirty="0" smtClean="0"/>
                        <a:t>(Ej..: Unidades producidas</a:t>
                      </a:r>
                      <a:r>
                        <a:rPr lang="es-BO" sz="1400" baseline="0" dirty="0" smtClean="0"/>
                        <a:t> hasta el instante t)</a:t>
                      </a:r>
                      <a:endParaRPr lang="es-BO" sz="1400" dirty="0"/>
                    </a:p>
                  </a:txBody>
                  <a:tcPr anchor="ctr"/>
                </a:tc>
                <a:extLst>
                  <a:ext uri="{0D108BD9-81ED-4DB2-BD59-A6C34878D82A}">
                    <a16:rowId xmlns:a16="http://schemas.microsoft.com/office/drawing/2014/main" val="10001"/>
                  </a:ext>
                </a:extLst>
              </a:tr>
              <a:tr h="370840">
                <a:tc>
                  <a:txBody>
                    <a:bodyPr/>
                    <a:lstStyle/>
                    <a:p>
                      <a:pPr algn="ctr"/>
                      <a:r>
                        <a:rPr lang="es-BO" sz="2400" b="1" dirty="0" smtClean="0"/>
                        <a:t>(S) Continuo</a:t>
                      </a:r>
                      <a:endParaRPr lang="es-BO" sz="2400" b="1" dirty="0"/>
                    </a:p>
                  </a:txBody>
                  <a:tcPr anchor="ctr"/>
                </a:tc>
                <a:tc>
                  <a:txBody>
                    <a:bodyPr/>
                    <a:lstStyle/>
                    <a:p>
                      <a:pPr algn="ctr"/>
                      <a:r>
                        <a:rPr lang="es-BO" dirty="0" smtClean="0"/>
                        <a:t>Proceso</a:t>
                      </a:r>
                      <a:r>
                        <a:rPr lang="es-BO" baseline="0" dirty="0" smtClean="0"/>
                        <a:t> de estado continuo y tiempo discreto </a:t>
                      </a:r>
                      <a:r>
                        <a:rPr lang="es-BO" b="1" baseline="0" dirty="0" smtClean="0"/>
                        <a:t>(Sucesión de variables aleatorias</a:t>
                      </a:r>
                      <a:r>
                        <a:rPr lang="es-BO" baseline="0" dirty="0" smtClean="0"/>
                        <a:t>) </a:t>
                      </a:r>
                      <a:r>
                        <a:rPr lang="es-BO" sz="1400" baseline="0" dirty="0" smtClean="0"/>
                        <a:t>(Ej..: Toneladas de producción diaria de un producto)</a:t>
                      </a:r>
                      <a:endParaRPr lang="es-BO" sz="1400" dirty="0"/>
                    </a:p>
                  </a:txBody>
                  <a:tcPr anchor="ctr"/>
                </a:tc>
                <a:tc>
                  <a:txBody>
                    <a:bodyPr/>
                    <a:lstStyle/>
                    <a:p>
                      <a:pPr algn="ctr"/>
                      <a:r>
                        <a:rPr lang="es-BO" dirty="0" smtClean="0"/>
                        <a:t>Proceso de estado continuo y tiempo</a:t>
                      </a:r>
                      <a:r>
                        <a:rPr lang="es-BO" baseline="0" dirty="0" smtClean="0"/>
                        <a:t> continuo (</a:t>
                      </a:r>
                      <a:r>
                        <a:rPr lang="es-BO" b="1" baseline="0" dirty="0" smtClean="0"/>
                        <a:t>Proceso continuo</a:t>
                      </a:r>
                      <a:r>
                        <a:rPr lang="es-BO" baseline="0" dirty="0" smtClean="0"/>
                        <a:t>) </a:t>
                      </a:r>
                      <a:r>
                        <a:rPr lang="es-BO" sz="1400" baseline="0" dirty="0" smtClean="0"/>
                        <a:t>(Ej..: Velocidad de un vehículo en el instante t)</a:t>
                      </a:r>
                      <a:endParaRPr lang="es-BO" sz="1400" dirty="0"/>
                    </a:p>
                  </a:txBody>
                  <a:tcPr anchor="ctr"/>
                </a:tc>
                <a:extLst>
                  <a:ext uri="{0D108BD9-81ED-4DB2-BD59-A6C34878D82A}">
                    <a16:rowId xmlns:a16="http://schemas.microsoft.com/office/drawing/2014/main" val="10002"/>
                  </a:ext>
                </a:extLst>
              </a:tr>
            </a:tbl>
          </a:graphicData>
        </a:graphic>
      </p:graphicFrame>
      <p:pic>
        <p:nvPicPr>
          <p:cNvPr id="2050" name="Picture 2" descr="Dígito cuerpo humano mano, hombres dedos apuntando hacia arriba. PNG  Clipart | PNGOcea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011" t="-7301" r="-9488" b="-4915"/>
          <a:stretch/>
        </p:blipFill>
        <p:spPr bwMode="auto">
          <a:xfrm rot="19194556">
            <a:off x="10554471" y="4952506"/>
            <a:ext cx="1386439" cy="18784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78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a:solidFill>
                  <a:srgbClr val="FF0000"/>
                </a:solidFill>
                <a:latin typeface="Aharoni" panose="02010803020104030203" pitchFamily="2" charset="-79"/>
                <a:cs typeface="Aharoni" panose="02010803020104030203" pitchFamily="2" charset="-79"/>
              </a:rPr>
              <a:t>2. CLASIFICACIÓN</a:t>
            </a:r>
            <a:endParaRPr lang="es-BO" sz="5400" dirty="0"/>
          </a:p>
        </p:txBody>
      </p:sp>
      <p:sp>
        <p:nvSpPr>
          <p:cNvPr id="3" name="Content Placeholder 2"/>
          <p:cNvSpPr>
            <a:spLocks noGrp="1"/>
          </p:cNvSpPr>
          <p:nvPr>
            <p:ph idx="1"/>
          </p:nvPr>
        </p:nvSpPr>
        <p:spPr/>
        <p:txBody>
          <a:bodyPr>
            <a:normAutofit/>
          </a:bodyPr>
          <a:lstStyle/>
          <a:p>
            <a:pPr marL="0" indent="0" algn="just">
              <a:buNone/>
            </a:pPr>
            <a:r>
              <a:rPr lang="es-BO" b="1" dirty="0" smtClean="0">
                <a:solidFill>
                  <a:schemeClr val="accent6"/>
                </a:solidFill>
              </a:rPr>
              <a:t>2.1.1. Cadena</a:t>
            </a:r>
          </a:p>
          <a:p>
            <a:pPr marL="0" indent="0" algn="just">
              <a:buNone/>
            </a:pPr>
            <a:r>
              <a:rPr lang="es-BO" sz="2400" dirty="0" smtClean="0"/>
              <a:t>Es un proceso estocástico en el cual el tiempo se mueve en forma discreta y la variable aleatoria solo toma valores discretos en el espacio de estados.</a:t>
            </a:r>
          </a:p>
          <a:p>
            <a:pPr marL="0" indent="0" algn="just">
              <a:buNone/>
            </a:pPr>
            <a:r>
              <a:rPr lang="es-BO" sz="2400" dirty="0" smtClean="0"/>
              <a:t>Ej.: Supongamos un sistema hidráulico con una válvula de seguridad que se revisa diariamente. Esta válvula presenta 3 posibles estados: correcto, incorrecto y deteriorado.</a:t>
            </a:r>
          </a:p>
          <a:p>
            <a:pPr marL="0" indent="0" algn="just">
              <a:buNone/>
            </a:pPr>
            <a:r>
              <a:rPr lang="es-BO" sz="2400" dirty="0" smtClean="0"/>
              <a:t>De este modo se puede definir el proceso como </a:t>
            </a:r>
            <a:r>
              <a:rPr lang="es-BO" sz="2400" dirty="0" err="1" smtClean="0"/>
              <a:t>Xt</a:t>
            </a:r>
            <a:r>
              <a:rPr lang="es-BO" sz="2400" dirty="0" smtClean="0"/>
              <a:t>= Estado en el que se encuentra la válvula en el día “t”.</a:t>
            </a:r>
            <a:endParaRPr lang="es-BO" sz="2400" dirty="0"/>
          </a:p>
        </p:txBody>
      </p:sp>
      <p:pic>
        <p:nvPicPr>
          <p:cNvPr id="5" name="Picture 4"/>
          <p:cNvPicPr>
            <a:picLocks noChangeAspect="1"/>
          </p:cNvPicPr>
          <p:nvPr/>
        </p:nvPicPr>
        <p:blipFill rotWithShape="1">
          <a:blip r:embed="rId2"/>
          <a:srcRect l="28686" t="35695" r="29840" b="47228"/>
          <a:stretch/>
        </p:blipFill>
        <p:spPr>
          <a:xfrm>
            <a:off x="1826285" y="4881093"/>
            <a:ext cx="8539429" cy="197690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998069" y="5732307"/>
              <a:ext cx="6703200" cy="655200"/>
            </p14:xfrm>
          </p:contentPart>
        </mc:Choice>
        <mc:Fallback xmlns="">
          <p:pic>
            <p:nvPicPr>
              <p:cNvPr id="6" name="Ink 5"/>
              <p:cNvPicPr/>
              <p:nvPr/>
            </p:nvPicPr>
            <p:blipFill>
              <a:blip r:embed="rId4"/>
              <a:stretch>
                <a:fillRect/>
              </a:stretch>
            </p:blipFill>
            <p:spPr>
              <a:xfrm>
                <a:off x="2989429" y="5725827"/>
                <a:ext cx="6724800" cy="675360"/>
              </a:xfrm>
              <a:prstGeom prst="rect">
                <a:avLst/>
              </a:prstGeom>
            </p:spPr>
          </p:pic>
        </mc:Fallback>
      </mc:AlternateContent>
    </p:spTree>
    <p:extLst>
      <p:ext uri="{BB962C8B-B14F-4D97-AF65-F5344CB8AC3E}">
        <p14:creationId xmlns:p14="http://schemas.microsoft.com/office/powerpoint/2010/main" val="519744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a:solidFill>
                  <a:srgbClr val="FF0000"/>
                </a:solidFill>
                <a:latin typeface="Aharoni" panose="02010803020104030203" pitchFamily="2" charset="-79"/>
                <a:cs typeface="Aharoni" panose="02010803020104030203" pitchFamily="2" charset="-79"/>
              </a:rPr>
              <a:t>2. CLASIFICACIÓN</a:t>
            </a:r>
            <a:endParaRPr lang="es-BO" sz="5400" dirty="0"/>
          </a:p>
        </p:txBody>
      </p:sp>
      <p:sp>
        <p:nvSpPr>
          <p:cNvPr id="3" name="Content Placeholder 2"/>
          <p:cNvSpPr>
            <a:spLocks noGrp="1"/>
          </p:cNvSpPr>
          <p:nvPr>
            <p:ph idx="1"/>
          </p:nvPr>
        </p:nvSpPr>
        <p:spPr>
          <a:xfrm>
            <a:off x="838200" y="1825625"/>
            <a:ext cx="6948488" cy="4351338"/>
          </a:xfrm>
        </p:spPr>
        <p:txBody>
          <a:bodyPr>
            <a:normAutofit/>
          </a:bodyPr>
          <a:lstStyle/>
          <a:p>
            <a:pPr marL="0" indent="0" algn="just">
              <a:buNone/>
            </a:pPr>
            <a:r>
              <a:rPr lang="es-BO" b="1" dirty="0" smtClean="0">
                <a:solidFill>
                  <a:schemeClr val="accent6"/>
                </a:solidFill>
              </a:rPr>
              <a:t>2.1.2. Proceso de salto puros</a:t>
            </a:r>
          </a:p>
          <a:p>
            <a:pPr marL="0" indent="0" algn="just">
              <a:buNone/>
            </a:pPr>
            <a:r>
              <a:rPr lang="es-BO" sz="2400" dirty="0" smtClean="0"/>
              <a:t>Es un proceso estocástico en el cual los cambios de estados ocurren en forma aislada y aleatoria pero la variable aleatoria solo toma valores discretos en el espacio de estados.</a:t>
            </a:r>
          </a:p>
          <a:p>
            <a:pPr marL="0" indent="0" algn="just">
              <a:buNone/>
            </a:pPr>
            <a:r>
              <a:rPr lang="es-BO" sz="2400" dirty="0" smtClean="0"/>
              <a:t>Ej.: Una señal telegráfica, sólo hay dos posibles estados (por ejemplo 1 y -1) pero la oportunidad del cambio de estado se da en cualquier instante en el tiempo, es decir, el instante del cambio de estado es aleatorio. La siguiente figura muestra una señal telegráfica.</a:t>
            </a:r>
            <a:endParaRPr lang="es-BO" sz="2400" dirty="0"/>
          </a:p>
        </p:txBody>
      </p:sp>
      <p:pic>
        <p:nvPicPr>
          <p:cNvPr id="6" name="Picture 5"/>
          <p:cNvPicPr>
            <a:picLocks noChangeAspect="1"/>
          </p:cNvPicPr>
          <p:nvPr/>
        </p:nvPicPr>
        <p:blipFill rotWithShape="1">
          <a:blip r:embed="rId3"/>
          <a:srcRect l="38617" t="29709" r="38947" b="41992"/>
          <a:stretch/>
        </p:blipFill>
        <p:spPr>
          <a:xfrm>
            <a:off x="7786688" y="2509055"/>
            <a:ext cx="4208789" cy="2984478"/>
          </a:xfrm>
          <a:prstGeom prst="rect">
            <a:avLst/>
          </a:prstGeom>
          <a:ln>
            <a:noFill/>
          </a:ln>
          <a:effectLst>
            <a:softEdge rad="112500"/>
          </a:effectLst>
        </p:spPr>
      </p:pic>
    </p:spTree>
    <p:extLst>
      <p:ext uri="{BB962C8B-B14F-4D97-AF65-F5344CB8AC3E}">
        <p14:creationId xmlns:p14="http://schemas.microsoft.com/office/powerpoint/2010/main" val="272219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5400" b="1" dirty="0" smtClean="0">
                <a:solidFill>
                  <a:srgbClr val="FF0000"/>
                </a:solidFill>
                <a:latin typeface="Aharoni" panose="02010803020104030203" pitchFamily="2" charset="-79"/>
                <a:cs typeface="Aharoni" panose="02010803020104030203" pitchFamily="2" charset="-79"/>
              </a:rPr>
              <a:t>2. CLASIFICACIÓN</a:t>
            </a:r>
            <a:endParaRPr lang="es-BO" sz="5400" dirty="0"/>
          </a:p>
        </p:txBody>
      </p:sp>
      <p:sp>
        <p:nvSpPr>
          <p:cNvPr id="3" name="Content Placeholder 2"/>
          <p:cNvSpPr>
            <a:spLocks noGrp="1"/>
          </p:cNvSpPr>
          <p:nvPr>
            <p:ph idx="1"/>
          </p:nvPr>
        </p:nvSpPr>
        <p:spPr>
          <a:xfrm>
            <a:off x="838200" y="1825625"/>
            <a:ext cx="6205538" cy="4351338"/>
          </a:xfrm>
        </p:spPr>
        <p:txBody>
          <a:bodyPr/>
          <a:lstStyle/>
          <a:p>
            <a:pPr marL="0" indent="0" algn="just">
              <a:buNone/>
            </a:pPr>
            <a:r>
              <a:rPr lang="es-BO" b="1" dirty="0" smtClean="0">
                <a:solidFill>
                  <a:schemeClr val="accent6"/>
                </a:solidFill>
              </a:rPr>
              <a:t>2.1.3. Proceso continuo</a:t>
            </a:r>
          </a:p>
          <a:p>
            <a:pPr marL="0" indent="0" algn="just">
              <a:buNone/>
            </a:pPr>
            <a:r>
              <a:rPr lang="es-BO" sz="2400" dirty="0" smtClean="0"/>
              <a:t>Los cambios de estado se producen en cualquier instante y hacia cualquier estado dentro de un espacio continuo de estados.</a:t>
            </a:r>
          </a:p>
          <a:p>
            <a:pPr marL="0" indent="0" algn="just">
              <a:buNone/>
            </a:pPr>
            <a:r>
              <a:rPr lang="es-BO" sz="2400" dirty="0" smtClean="0"/>
              <a:t>Ej.: Se puede mencionar la señal de voz vista en la pantalla de un osciloscopio. Esta señal acústica es transformada en una señal eléctrica analógica que puede tomar cualquier valor en un intervalo continuo de estados. La figura siguiente muestra una señal de voz la cual está modulada en amplitud.</a:t>
            </a:r>
            <a:endParaRPr lang="es-BO" sz="2400" dirty="0"/>
          </a:p>
        </p:txBody>
      </p:sp>
      <p:pic>
        <p:nvPicPr>
          <p:cNvPr id="4" name="Picture 3"/>
          <p:cNvPicPr>
            <a:picLocks noChangeAspect="1"/>
          </p:cNvPicPr>
          <p:nvPr/>
        </p:nvPicPr>
        <p:blipFill rotWithShape="1">
          <a:blip r:embed="rId2"/>
          <a:srcRect l="33785" t="30469" r="37664" b="35547"/>
          <a:stretch/>
        </p:blipFill>
        <p:spPr>
          <a:xfrm>
            <a:off x="7043738" y="2393950"/>
            <a:ext cx="4803557" cy="3214688"/>
          </a:xfrm>
          <a:prstGeom prst="rect">
            <a:avLst/>
          </a:prstGeom>
        </p:spPr>
      </p:pic>
    </p:spTree>
    <p:extLst>
      <p:ext uri="{BB962C8B-B14F-4D97-AF65-F5344CB8AC3E}">
        <p14:creationId xmlns:p14="http://schemas.microsoft.com/office/powerpoint/2010/main" val="2891850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5400" b="1" dirty="0" smtClean="0">
                <a:solidFill>
                  <a:srgbClr val="FF0000"/>
                </a:solidFill>
                <a:latin typeface="Aharoni" panose="02010803020104030203" pitchFamily="2" charset="-79"/>
                <a:cs typeface="Aharoni" panose="02010803020104030203" pitchFamily="2" charset="-79"/>
              </a:rPr>
              <a:t>2. CLASIFICACIÓN</a:t>
            </a:r>
            <a:endParaRPr lang="es-BO" sz="5400" dirty="0"/>
          </a:p>
        </p:txBody>
      </p:sp>
      <p:sp>
        <p:nvSpPr>
          <p:cNvPr id="3" name="Content Placeholder 2"/>
          <p:cNvSpPr>
            <a:spLocks noGrp="1"/>
          </p:cNvSpPr>
          <p:nvPr>
            <p:ph idx="1"/>
          </p:nvPr>
        </p:nvSpPr>
        <p:spPr>
          <a:xfrm>
            <a:off x="838200" y="1825625"/>
            <a:ext cx="6434138" cy="4351338"/>
          </a:xfrm>
        </p:spPr>
        <p:txBody>
          <a:bodyPr/>
          <a:lstStyle/>
          <a:p>
            <a:pPr marL="0" indent="0">
              <a:buNone/>
            </a:pPr>
            <a:r>
              <a:rPr lang="es-BO" b="1" dirty="0" smtClean="0">
                <a:solidFill>
                  <a:schemeClr val="accent6"/>
                </a:solidFill>
              </a:rPr>
              <a:t>2.1.4. Sucesión de variables aleatorias</a:t>
            </a:r>
          </a:p>
          <a:p>
            <a:pPr marL="0" indent="0" algn="just">
              <a:buNone/>
            </a:pPr>
            <a:r>
              <a:rPr lang="es-BO" sz="2400" dirty="0" smtClean="0"/>
              <a:t>Es un proceso estocástico en el cual el tiempo se mueve en forma discreta y la variable aleatoria solo toma intervalos continuos en el espacio de estados.</a:t>
            </a:r>
          </a:p>
          <a:p>
            <a:pPr marL="0" indent="0" algn="just">
              <a:buNone/>
            </a:pPr>
            <a:r>
              <a:rPr lang="es-BO" sz="2400" dirty="0" smtClean="0"/>
              <a:t>Ej.: Una empresa petrolífera debe decidir cuanto petróleo extrae al mes para maximizar los beneficios. </a:t>
            </a:r>
          </a:p>
          <a:p>
            <a:pPr marL="0" indent="0" algn="just">
              <a:buNone/>
            </a:pPr>
            <a:r>
              <a:rPr lang="es-BO" sz="2400" dirty="0" smtClean="0"/>
              <a:t>Se define entonces </a:t>
            </a:r>
            <a:r>
              <a:rPr lang="es-BO" sz="2400" dirty="0" err="1" smtClean="0"/>
              <a:t>Xt</a:t>
            </a:r>
            <a:r>
              <a:rPr lang="es-BO" sz="2400" dirty="0" smtClean="0"/>
              <a:t>= Cantidad de petróleo al extraer en el mes t.</a:t>
            </a:r>
          </a:p>
        </p:txBody>
      </p:sp>
      <p:pic>
        <p:nvPicPr>
          <p:cNvPr id="4" name="Picture 3"/>
          <p:cNvPicPr>
            <a:picLocks noChangeAspect="1"/>
          </p:cNvPicPr>
          <p:nvPr/>
        </p:nvPicPr>
        <p:blipFill rotWithShape="1">
          <a:blip r:embed="rId2"/>
          <a:srcRect l="27086" t="49609" r="61933" b="37696"/>
          <a:stretch/>
        </p:blipFill>
        <p:spPr>
          <a:xfrm>
            <a:off x="7510462" y="2343149"/>
            <a:ext cx="4376738" cy="2844884"/>
          </a:xfrm>
          <a:prstGeom prst="rect">
            <a:avLst/>
          </a:prstGeom>
        </p:spPr>
      </p:pic>
    </p:spTree>
    <p:extLst>
      <p:ext uri="{BB962C8B-B14F-4D97-AF65-F5344CB8AC3E}">
        <p14:creationId xmlns:p14="http://schemas.microsoft.com/office/powerpoint/2010/main" val="749469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5400" b="1" dirty="0" smtClean="0">
                <a:solidFill>
                  <a:srgbClr val="FF0000"/>
                </a:solidFill>
                <a:latin typeface="Aharoni" panose="02010803020104030203" pitchFamily="2" charset="-79"/>
                <a:cs typeface="Aharoni" panose="02010803020104030203" pitchFamily="2" charset="-79"/>
              </a:rPr>
              <a:t>2. CLASIFICACIÓN</a:t>
            </a:r>
            <a:endParaRPr lang="es-BO" sz="5400" dirty="0"/>
          </a:p>
        </p:txBody>
      </p:sp>
      <p:sp>
        <p:nvSpPr>
          <p:cNvPr id="3" name="Content Placeholder 2"/>
          <p:cNvSpPr>
            <a:spLocks noGrp="1"/>
          </p:cNvSpPr>
          <p:nvPr>
            <p:ph idx="1"/>
          </p:nvPr>
        </p:nvSpPr>
        <p:spPr>
          <a:xfrm>
            <a:off x="838200" y="1825625"/>
            <a:ext cx="10515600" cy="4789488"/>
          </a:xfrm>
        </p:spPr>
        <p:txBody>
          <a:bodyPr>
            <a:normAutofit/>
          </a:bodyPr>
          <a:lstStyle/>
          <a:p>
            <a:pPr marL="0" indent="0" algn="just">
              <a:buNone/>
            </a:pPr>
            <a:r>
              <a:rPr lang="es-BO" b="1" dirty="0" smtClean="0">
                <a:solidFill>
                  <a:schemeClr val="accent4"/>
                </a:solidFill>
              </a:rPr>
              <a:t>2.2. Clasificación según las características probabilísticas de las variables aleatorias</a:t>
            </a:r>
          </a:p>
          <a:p>
            <a:pPr marL="0" indent="0" algn="just">
              <a:buNone/>
            </a:pPr>
            <a:r>
              <a:rPr lang="es-BO" sz="2400" dirty="0" smtClean="0"/>
              <a:t>En la vida se producen distintas relaciones entre las variables aleatorias que constituyen un proceso estocástico. </a:t>
            </a:r>
          </a:p>
          <a:p>
            <a:pPr marL="0" indent="0" algn="just">
              <a:buNone/>
            </a:pPr>
            <a:r>
              <a:rPr lang="es-BO" sz="2400" dirty="0" smtClean="0"/>
              <a:t>Las propiedades probabilísticas de las variables aleatorias son importantes a la hora de identificar y clasificar un proceso estocástico. Los procesos se pueden clasificar en:</a:t>
            </a:r>
          </a:p>
          <a:p>
            <a:pPr lvl="1" algn="just">
              <a:lnSpc>
                <a:spcPct val="150000"/>
              </a:lnSpc>
              <a:buFont typeface="Wingdings" panose="05000000000000000000" pitchFamily="2" charset="2"/>
              <a:buChar char="Ø"/>
            </a:pPr>
            <a:r>
              <a:rPr lang="es-BO" dirty="0" smtClean="0"/>
              <a:t>Procesos estacionarios</a:t>
            </a:r>
          </a:p>
          <a:p>
            <a:pPr lvl="1" algn="just">
              <a:lnSpc>
                <a:spcPct val="150000"/>
              </a:lnSpc>
              <a:buFont typeface="Wingdings" panose="05000000000000000000" pitchFamily="2" charset="2"/>
              <a:buChar char="Ø"/>
            </a:pPr>
            <a:r>
              <a:rPr lang="es-BO" dirty="0" smtClean="0"/>
              <a:t>Procesos </a:t>
            </a:r>
            <a:r>
              <a:rPr lang="es-BO" dirty="0" err="1" smtClean="0"/>
              <a:t>markovianos</a:t>
            </a:r>
            <a:endParaRPr lang="es-BO" dirty="0" smtClean="0"/>
          </a:p>
        </p:txBody>
      </p:sp>
    </p:spTree>
    <p:extLst>
      <p:ext uri="{BB962C8B-B14F-4D97-AF65-F5344CB8AC3E}">
        <p14:creationId xmlns:p14="http://schemas.microsoft.com/office/powerpoint/2010/main" val="40441501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5400" b="1" dirty="0" smtClean="0">
                <a:solidFill>
                  <a:srgbClr val="FF0000"/>
                </a:solidFill>
                <a:latin typeface="Aharoni" panose="02010803020104030203" pitchFamily="2" charset="-79"/>
                <a:cs typeface="Aharoni" panose="02010803020104030203" pitchFamily="2" charset="-79"/>
              </a:rPr>
              <a:t>2. CLASIFICACIÓN</a:t>
            </a:r>
            <a:endParaRPr lang="es-BO" sz="5400" dirty="0"/>
          </a:p>
        </p:txBody>
      </p:sp>
      <p:sp>
        <p:nvSpPr>
          <p:cNvPr id="3" name="Content Placeholder 2"/>
          <p:cNvSpPr>
            <a:spLocks noGrp="1"/>
          </p:cNvSpPr>
          <p:nvPr>
            <p:ph idx="1"/>
          </p:nvPr>
        </p:nvSpPr>
        <p:spPr>
          <a:xfrm>
            <a:off x="838200" y="1825625"/>
            <a:ext cx="6748463" cy="4351338"/>
          </a:xfrm>
        </p:spPr>
        <p:txBody>
          <a:bodyPr>
            <a:normAutofit/>
          </a:bodyPr>
          <a:lstStyle/>
          <a:p>
            <a:pPr marL="0" indent="0" algn="just">
              <a:buNone/>
            </a:pPr>
            <a:r>
              <a:rPr lang="es-BO" b="1" dirty="0" smtClean="0">
                <a:solidFill>
                  <a:schemeClr val="accent6"/>
                </a:solidFill>
              </a:rPr>
              <a:t>2.2.1. Procesos estacionarios</a:t>
            </a:r>
          </a:p>
          <a:p>
            <a:pPr marL="0" indent="0" algn="just">
              <a:buNone/>
            </a:pPr>
            <a:r>
              <a:rPr lang="es-BO" sz="2400" dirty="0" smtClean="0"/>
              <a:t>En una primera aproximación, llamaremos estacionarios a aquellos procesos estocásticos que tengan un </a:t>
            </a:r>
            <a:r>
              <a:rPr lang="es-BO" sz="2400" dirty="0" smtClean="0">
                <a:solidFill>
                  <a:srgbClr val="E212B5"/>
                </a:solidFill>
              </a:rPr>
              <a:t>comportamiento constante a lo largo del tiempo</a:t>
            </a:r>
            <a:r>
              <a:rPr lang="es-BO" sz="2400" dirty="0" smtClean="0"/>
              <a:t>. </a:t>
            </a:r>
          </a:p>
          <a:p>
            <a:pPr marL="0" indent="0" algn="just">
              <a:buNone/>
            </a:pPr>
            <a:r>
              <a:rPr lang="es-BO" sz="2400" dirty="0" smtClean="0"/>
              <a:t>Si buscamos el correspondiente comportamiento de las series temporales asociadas a esos procesos, veremos gráficas que se mantienen en un nivel constante con unas pautas estables de oscilación.</a:t>
            </a:r>
          </a:p>
          <a:p>
            <a:pPr marL="0" indent="0" algn="just">
              <a:buNone/>
            </a:pPr>
            <a:r>
              <a:rPr lang="es-BO" sz="2000" dirty="0" smtClean="0"/>
              <a:t>La siguiente figura muestra un ejemplo de serie estacionaria, realización de un proceso estocástico estacionario</a:t>
            </a:r>
            <a:endParaRPr lang="es-BO" sz="2000" dirty="0"/>
          </a:p>
        </p:txBody>
      </p:sp>
      <p:pic>
        <p:nvPicPr>
          <p:cNvPr id="4" name="Picture 3"/>
          <p:cNvPicPr>
            <a:picLocks noChangeAspect="1"/>
          </p:cNvPicPr>
          <p:nvPr/>
        </p:nvPicPr>
        <p:blipFill rotWithShape="1">
          <a:blip r:embed="rId2"/>
          <a:srcRect l="33894" t="24414" r="36677" b="39258"/>
          <a:stretch/>
        </p:blipFill>
        <p:spPr>
          <a:xfrm>
            <a:off x="7586663" y="2451100"/>
            <a:ext cx="4467224" cy="3100387"/>
          </a:xfrm>
          <a:prstGeom prst="rect">
            <a:avLst/>
          </a:prstGeom>
        </p:spPr>
      </p:pic>
    </p:spTree>
    <p:extLst>
      <p:ext uri="{BB962C8B-B14F-4D97-AF65-F5344CB8AC3E}">
        <p14:creationId xmlns:p14="http://schemas.microsoft.com/office/powerpoint/2010/main" val="40470917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4800" b="1" dirty="0" smtClean="0">
                <a:solidFill>
                  <a:srgbClr val="FF0000"/>
                </a:solidFill>
                <a:latin typeface="Aharoni" panose="02010803020104030203" pitchFamily="2" charset="-79"/>
                <a:cs typeface="Aharoni" panose="02010803020104030203" pitchFamily="2" charset="-79"/>
              </a:rPr>
              <a:t>2. CLASIFICACIÓN</a:t>
            </a:r>
            <a:endParaRPr lang="es-BO" sz="4800" dirty="0"/>
          </a:p>
        </p:txBody>
      </p:sp>
      <p:sp>
        <p:nvSpPr>
          <p:cNvPr id="3" name="Content Placeholder 2"/>
          <p:cNvSpPr>
            <a:spLocks noGrp="1"/>
          </p:cNvSpPr>
          <p:nvPr>
            <p:ph idx="1"/>
          </p:nvPr>
        </p:nvSpPr>
        <p:spPr>
          <a:xfrm>
            <a:off x="838200" y="1825625"/>
            <a:ext cx="10515600" cy="4725300"/>
          </a:xfrm>
        </p:spPr>
        <p:txBody>
          <a:bodyPr>
            <a:normAutofit/>
          </a:bodyPr>
          <a:lstStyle/>
          <a:p>
            <a:pPr marL="0" indent="0" algn="just">
              <a:buNone/>
            </a:pPr>
            <a:r>
              <a:rPr lang="es-BO" sz="3200" b="1" dirty="0" smtClean="0">
                <a:solidFill>
                  <a:schemeClr val="accent6"/>
                </a:solidFill>
              </a:rPr>
              <a:t>2.2.2. Procesos </a:t>
            </a:r>
            <a:r>
              <a:rPr lang="es-BO" sz="3200" b="1" dirty="0" err="1" smtClean="0">
                <a:solidFill>
                  <a:schemeClr val="accent6"/>
                </a:solidFill>
              </a:rPr>
              <a:t>Markovianos</a:t>
            </a:r>
            <a:endParaRPr lang="es-BO" sz="3200" b="1" dirty="0" smtClean="0">
              <a:solidFill>
                <a:schemeClr val="accent6"/>
              </a:solidFill>
            </a:endParaRPr>
          </a:p>
          <a:p>
            <a:pPr marL="0" indent="0" algn="just">
              <a:buNone/>
            </a:pPr>
            <a:r>
              <a:rPr lang="es-BO" dirty="0" smtClean="0"/>
              <a:t>Se dice que un proceso cumple la propiedad de </a:t>
            </a:r>
            <a:r>
              <a:rPr lang="es-BO" dirty="0" err="1" smtClean="0"/>
              <a:t>Markov</a:t>
            </a:r>
            <a:r>
              <a:rPr lang="es-BO" dirty="0" smtClean="0"/>
              <a:t> cuando toda la </a:t>
            </a:r>
            <a:r>
              <a:rPr lang="es-BO" dirty="0" smtClean="0">
                <a:solidFill>
                  <a:srgbClr val="E212B5"/>
                </a:solidFill>
              </a:rPr>
              <a:t>historia pasada del proceso</a:t>
            </a:r>
            <a:r>
              <a:rPr lang="es-BO" dirty="0" smtClean="0"/>
              <a:t> se puede resumir en la posición actual que ocupa el proceso para poder calcular la probabilidad de cambiar a otro estado.</a:t>
            </a:r>
          </a:p>
          <a:p>
            <a:pPr marL="0" indent="0" algn="just">
              <a:buNone/>
            </a:pPr>
            <a:r>
              <a:rPr lang="es-BO" dirty="0"/>
              <a:t>Un proceso de </a:t>
            </a:r>
            <a:r>
              <a:rPr lang="es-BO" dirty="0" err="1"/>
              <a:t>Markov</a:t>
            </a:r>
            <a:r>
              <a:rPr lang="es-BO" dirty="0"/>
              <a:t> es una serie de experimentos en que cada uno tiene m posibles resultados, E1, E2.....</a:t>
            </a:r>
            <a:r>
              <a:rPr lang="es-BO" dirty="0" err="1"/>
              <a:t>Em</a:t>
            </a:r>
            <a:r>
              <a:rPr lang="es-BO" dirty="0"/>
              <a:t>, y la probabilidad de cada resultado depende exclusivamente del que se haya obtenido en los experimentos previos.</a:t>
            </a:r>
          </a:p>
          <a:p>
            <a:pPr marL="0" indent="0" algn="just">
              <a:buNone/>
            </a:pPr>
            <a:endParaRPr lang="es-BO" dirty="0" smtClean="0"/>
          </a:p>
        </p:txBody>
      </p:sp>
    </p:spTree>
    <p:extLst>
      <p:ext uri="{BB962C8B-B14F-4D97-AF65-F5344CB8AC3E}">
        <p14:creationId xmlns:p14="http://schemas.microsoft.com/office/powerpoint/2010/main" val="86899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7142441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175206" y="5254580"/>
            <a:ext cx="1291724" cy="1409499"/>
          </a:xfrm>
          <a:prstGeom prst="rect">
            <a:avLst/>
          </a:prstGeom>
        </p:spPr>
      </p:pic>
      <p:pic>
        <p:nvPicPr>
          <p:cNvPr id="6" name="Picture 5"/>
          <p:cNvPicPr>
            <a:picLocks noChangeAspect="1"/>
          </p:cNvPicPr>
          <p:nvPr/>
        </p:nvPicPr>
        <p:blipFill>
          <a:blip r:embed="rId8"/>
          <a:stretch>
            <a:fillRect/>
          </a:stretch>
        </p:blipFill>
        <p:spPr>
          <a:xfrm>
            <a:off x="42327" y="138717"/>
            <a:ext cx="1557482" cy="1187807"/>
          </a:xfrm>
          <a:prstGeom prst="rect">
            <a:avLst/>
          </a:prstGeom>
        </p:spPr>
      </p:pic>
    </p:spTree>
    <p:extLst>
      <p:ext uri="{BB962C8B-B14F-4D97-AF65-F5344CB8AC3E}">
        <p14:creationId xmlns:p14="http://schemas.microsoft.com/office/powerpoint/2010/main" val="18219485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4800" b="1" dirty="0">
                <a:solidFill>
                  <a:srgbClr val="FF0000"/>
                </a:solidFill>
                <a:latin typeface="Aharoni" panose="02010803020104030203" pitchFamily="2" charset="-79"/>
                <a:cs typeface="Aharoni" panose="02010803020104030203" pitchFamily="2" charset="-79"/>
              </a:rPr>
              <a:t>2. CLASIFICACIÓN</a:t>
            </a:r>
            <a:endParaRPr lang="es-BO" sz="4800" dirty="0"/>
          </a:p>
        </p:txBody>
      </p:sp>
      <p:sp>
        <p:nvSpPr>
          <p:cNvPr id="3" name="Content Placeholder 2"/>
          <p:cNvSpPr>
            <a:spLocks noGrp="1"/>
          </p:cNvSpPr>
          <p:nvPr>
            <p:ph idx="1"/>
          </p:nvPr>
        </p:nvSpPr>
        <p:spPr>
          <a:xfrm>
            <a:off x="838200" y="1825624"/>
            <a:ext cx="7241275" cy="5032375"/>
          </a:xfrm>
        </p:spPr>
        <p:txBody>
          <a:bodyPr>
            <a:normAutofit/>
          </a:bodyPr>
          <a:lstStyle/>
          <a:p>
            <a:pPr marL="0" indent="0" algn="just">
              <a:buNone/>
            </a:pPr>
            <a:r>
              <a:rPr lang="es-BO" sz="2400" dirty="0"/>
              <a:t>Por ejemplo: </a:t>
            </a:r>
            <a:endParaRPr lang="es-BO" sz="2400" dirty="0" smtClean="0"/>
          </a:p>
          <a:p>
            <a:pPr marL="0" indent="0" algn="just">
              <a:buNone/>
            </a:pPr>
            <a:r>
              <a:rPr lang="es-BO" sz="2400" dirty="0" smtClean="0"/>
              <a:t>Si en </a:t>
            </a:r>
            <a:r>
              <a:rPr lang="es-BO" sz="2400" dirty="0"/>
              <a:t>el mercado </a:t>
            </a:r>
            <a:r>
              <a:rPr lang="es-BO" sz="2400" dirty="0">
                <a:solidFill>
                  <a:srgbClr val="E212B5"/>
                </a:solidFill>
              </a:rPr>
              <a:t>hay tres marcas de detergentes</a:t>
            </a:r>
            <a:r>
              <a:rPr lang="es-BO" sz="2400" dirty="0"/>
              <a:t>, cada una de las cuales tiene una cierta porción de dicho mercado en la semana 1, la semana siguiente la distribución puede cambiar dependiendo de las decisiones del consumidor (seguir con la misma marca o cambiar por otra), y esta decisión depende mucho de la última compra. </a:t>
            </a:r>
            <a:endParaRPr lang="es-BO" sz="2400" dirty="0" smtClean="0"/>
          </a:p>
          <a:p>
            <a:pPr marL="0" indent="0" algn="just">
              <a:buNone/>
            </a:pPr>
            <a:r>
              <a:rPr lang="es-BO" sz="2400" dirty="0" smtClean="0"/>
              <a:t>Muchas </a:t>
            </a:r>
            <a:r>
              <a:rPr lang="es-BO" sz="2400" dirty="0"/>
              <a:t>otras situaciones presentan este patrón de comportamiento: los valores de las acciones de la bolsa día a día, la distribución de la población entre diferentes regiones año a año etc.</a:t>
            </a:r>
          </a:p>
        </p:txBody>
      </p:sp>
      <p:pic>
        <p:nvPicPr>
          <p:cNvPr id="5" name="Picture 4"/>
          <p:cNvPicPr>
            <a:picLocks noChangeAspect="1"/>
          </p:cNvPicPr>
          <p:nvPr/>
        </p:nvPicPr>
        <p:blipFill>
          <a:blip r:embed="rId2"/>
          <a:stretch>
            <a:fillRect/>
          </a:stretch>
        </p:blipFill>
        <p:spPr>
          <a:xfrm>
            <a:off x="8392235" y="2388358"/>
            <a:ext cx="3289110" cy="3289110"/>
          </a:xfrm>
          <a:prstGeom prst="rect">
            <a:avLst/>
          </a:prstGeom>
          <a:ln>
            <a:noFill/>
          </a:ln>
          <a:effectLst>
            <a:softEdge rad="112500"/>
          </a:effectLst>
        </p:spPr>
      </p:pic>
    </p:spTree>
    <p:extLst>
      <p:ext uri="{BB962C8B-B14F-4D97-AF65-F5344CB8AC3E}">
        <p14:creationId xmlns:p14="http://schemas.microsoft.com/office/powerpoint/2010/main" val="1159130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4800" b="1" dirty="0">
                <a:solidFill>
                  <a:srgbClr val="FF0000"/>
                </a:solidFill>
                <a:latin typeface="Aharoni" panose="02010803020104030203" pitchFamily="2" charset="-79"/>
                <a:cs typeface="Aharoni" panose="02010803020104030203" pitchFamily="2" charset="-79"/>
              </a:rPr>
              <a:t>3. FUNCIONES DE DISTRIBUCIÓN Y DENSIDAD DE PROBABILIDAD</a:t>
            </a:r>
            <a:endParaRPr lang="es-BO"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just">
                  <a:buNone/>
                </a:pPr>
                <a:r>
                  <a:rPr lang="es-BO" b="1" dirty="0" smtClean="0">
                    <a:solidFill>
                      <a:schemeClr val="accent4"/>
                    </a:solidFill>
                  </a:rPr>
                  <a:t>3.1. FUNCIÓN DE DISTRIBUCIÓN</a:t>
                </a:r>
              </a:p>
              <a:p>
                <a:pPr marL="0" indent="0" algn="just">
                  <a:buNone/>
                </a:pPr>
                <a:r>
                  <a:rPr lang="es-BO" sz="2400" dirty="0" smtClean="0"/>
                  <a:t>Dado un proceso estocástico cualquiera, si fijamos un tiempo t=to tendremos una variable aleatoria X(to) que tendrá una función de distribución asociada.</a:t>
                </a:r>
              </a:p>
              <a:p>
                <a:pPr marL="0" indent="0" algn="just">
                  <a:buNone/>
                </a:pPr>
                <a:r>
                  <a:rPr lang="es-BO" sz="2400" dirty="0" smtClean="0"/>
                  <a:t>Si, para el mismo proceso, fijamos otro instante t=t1 tendremos otra variable aleatoria, en principio, distinta a la anterior, con una función de distribución diferente.</a:t>
                </a:r>
              </a:p>
              <a:p>
                <a:pPr algn="just"/>
                <a:r>
                  <a:rPr lang="es-BO" sz="2400" b="1" dirty="0" smtClean="0">
                    <a:solidFill>
                      <a:srgbClr val="002060"/>
                    </a:solidFill>
                  </a:rPr>
                  <a:t>Función de distribución de primer orden</a:t>
                </a:r>
              </a:p>
              <a:p>
                <a:pPr marL="0" indent="0" algn="just">
                  <a:buNone/>
                </a:pPr>
                <a:r>
                  <a:rPr lang="es-BO" sz="2400" dirty="0" smtClean="0"/>
                  <a:t>Se define la función de distribución de primer orden del proceso X(t) como:</a:t>
                </a:r>
              </a:p>
              <a:p>
                <a:pPr marL="0" indent="0">
                  <a:buNone/>
                </a:pPr>
                <a:endParaRPr lang="es-BO"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s-BO" i="1" smtClean="0">
                              <a:latin typeface="Cambria Math" panose="02040503050406030204" pitchFamily="18" charset="0"/>
                            </a:rPr>
                          </m:ctrlPr>
                        </m:sSubPr>
                        <m:e>
                          <m:r>
                            <a:rPr lang="es-BO" b="0" i="1" smtClean="0">
                              <a:latin typeface="Cambria Math" panose="02040503050406030204" pitchFamily="18" charset="0"/>
                            </a:rPr>
                            <m:t>𝐹</m:t>
                          </m:r>
                        </m:e>
                        <m:sub>
                          <m:r>
                            <a:rPr lang="es-BO" b="0" i="1" smtClean="0">
                              <a:latin typeface="Cambria Math" panose="02040503050406030204" pitchFamily="18" charset="0"/>
                            </a:rPr>
                            <m:t>𝑥</m:t>
                          </m:r>
                        </m:sub>
                      </m:sSub>
                      <m:d>
                        <m:dPr>
                          <m:ctrlPr>
                            <a:rPr lang="es-BO" b="0" i="1" smtClean="0">
                              <a:latin typeface="Cambria Math" panose="02040503050406030204" pitchFamily="18" charset="0"/>
                            </a:rPr>
                          </m:ctrlPr>
                        </m:dPr>
                        <m:e>
                          <m:r>
                            <a:rPr lang="es-BO" b="0" i="1" smtClean="0">
                              <a:latin typeface="Cambria Math" panose="02040503050406030204" pitchFamily="18" charset="0"/>
                            </a:rPr>
                            <m:t>𝑥</m:t>
                          </m:r>
                          <m:r>
                            <a:rPr lang="es-BO" b="0" i="1" smtClean="0">
                              <a:latin typeface="Cambria Math" panose="02040503050406030204" pitchFamily="18" charset="0"/>
                            </a:rPr>
                            <m:t>,</m:t>
                          </m:r>
                          <m:r>
                            <a:rPr lang="es-BO" b="0" i="1" smtClean="0">
                              <a:latin typeface="Cambria Math" panose="02040503050406030204" pitchFamily="18" charset="0"/>
                            </a:rPr>
                            <m:t>𝑡</m:t>
                          </m:r>
                        </m:e>
                      </m:d>
                      <m:r>
                        <a:rPr lang="es-BO" b="0" i="1" smtClean="0">
                          <a:latin typeface="Cambria Math" panose="02040503050406030204" pitchFamily="18" charset="0"/>
                        </a:rPr>
                        <m:t>=</m:t>
                      </m:r>
                      <m:r>
                        <a:rPr lang="es-BO" b="0" i="1" smtClean="0">
                          <a:latin typeface="Cambria Math" panose="02040503050406030204" pitchFamily="18" charset="0"/>
                        </a:rPr>
                        <m:t>𝑃</m:t>
                      </m:r>
                      <m:r>
                        <a:rPr lang="es-BO" b="0" i="1" smtClean="0">
                          <a:latin typeface="Cambria Math" panose="02040503050406030204" pitchFamily="18" charset="0"/>
                        </a:rPr>
                        <m:t>(</m:t>
                      </m:r>
                      <m:sSub>
                        <m:sSubPr>
                          <m:ctrlPr>
                            <a:rPr lang="es-BO" b="0" i="1" smtClean="0">
                              <a:latin typeface="Cambria Math" panose="02040503050406030204" pitchFamily="18" charset="0"/>
                            </a:rPr>
                          </m:ctrlPr>
                        </m:sSubPr>
                        <m:e>
                          <m:r>
                            <a:rPr lang="es-BO" b="0" i="1" smtClean="0">
                              <a:latin typeface="Cambria Math" panose="02040503050406030204" pitchFamily="18" charset="0"/>
                            </a:rPr>
                            <m:t>𝑋</m:t>
                          </m:r>
                        </m:e>
                        <m:sub>
                          <m:d>
                            <m:dPr>
                              <m:ctrlPr>
                                <a:rPr lang="es-BO" b="0" i="1" smtClean="0">
                                  <a:latin typeface="Cambria Math" panose="02040503050406030204" pitchFamily="18" charset="0"/>
                                </a:rPr>
                              </m:ctrlPr>
                            </m:dPr>
                            <m:e>
                              <m:r>
                                <a:rPr lang="es-BO" b="0" i="1" smtClean="0">
                                  <a:latin typeface="Cambria Math" panose="02040503050406030204" pitchFamily="18" charset="0"/>
                                </a:rPr>
                                <m:t>𝑡</m:t>
                              </m:r>
                            </m:e>
                          </m:d>
                        </m:sub>
                      </m:sSub>
                      <m:r>
                        <a:rPr lang="es-BO" b="0" i="1" smtClean="0">
                          <a:latin typeface="Cambria Math" panose="02040503050406030204" pitchFamily="18" charset="0"/>
                        </a:rPr>
                        <m:t>≤</m:t>
                      </m:r>
                      <m:r>
                        <a:rPr lang="es-BO" b="0" i="1" smtClean="0">
                          <a:latin typeface="Cambria Math" panose="02040503050406030204" pitchFamily="18" charset="0"/>
                        </a:rPr>
                        <m:t>𝑥</m:t>
                      </m:r>
                      <m:r>
                        <a:rPr lang="es-BO" b="0" i="1" smtClean="0">
                          <a:latin typeface="Cambria Math" panose="02040503050406030204" pitchFamily="18" charset="0"/>
                        </a:rPr>
                        <m:t>)</m:t>
                      </m:r>
                    </m:oMath>
                  </m:oMathPara>
                </a14:m>
                <a:endParaRPr lang="es-B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r="-870"/>
                </a:stretch>
              </a:blipFill>
            </p:spPr>
            <p:txBody>
              <a:bodyPr/>
              <a:lstStyle/>
              <a:p>
                <a:r>
                  <a:rPr lang="es-BO">
                    <a:noFill/>
                  </a:rPr>
                  <a:t> </a:t>
                </a:r>
              </a:p>
            </p:txBody>
          </p:sp>
        </mc:Fallback>
      </mc:AlternateContent>
      <p:sp>
        <p:nvSpPr>
          <p:cNvPr id="4" name="Rectangle 3"/>
          <p:cNvSpPr/>
          <p:nvPr/>
        </p:nvSpPr>
        <p:spPr>
          <a:xfrm>
            <a:off x="4171665" y="5395161"/>
            <a:ext cx="3848669" cy="75062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1026" name="Picture 2" descr="Hombre de dibujos animados caminando PNG cliparts descarga gratuita |  PNGOc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410" y="4824067"/>
            <a:ext cx="1746590" cy="20339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368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4800" b="1" dirty="0">
                <a:solidFill>
                  <a:srgbClr val="FF0000"/>
                </a:solidFill>
                <a:latin typeface="Aharoni" panose="02010803020104030203" pitchFamily="2" charset="-79"/>
                <a:cs typeface="Aharoni" panose="02010803020104030203" pitchFamily="2" charset="-79"/>
              </a:rPr>
              <a:t>3. FUNCIONES DE DISTRIBUCIÓN Y DENSIDAD DE PROBABILIDAD</a:t>
            </a:r>
            <a:endParaRPr lang="es-BO"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lgn="just">
                  <a:buNone/>
                </a:pPr>
                <a:r>
                  <a:rPr lang="es-BO" sz="2400" dirty="0" smtClean="0"/>
                  <a:t>Y, por tanto; se tiene también la función de densidad de primer orden derivando la función de distribución respecto a x.</a:t>
                </a:r>
              </a:p>
              <a:p>
                <a:pPr marL="0" indent="0" algn="just">
                  <a:buNone/>
                </a:pPr>
                <a:endParaRPr lang="es-BO" sz="1400" dirty="0"/>
              </a:p>
              <a:p>
                <a:pPr marL="0" indent="0" algn="just">
                  <a:buNone/>
                </a:pPr>
                <a14:m>
                  <m:oMathPara xmlns:m="http://schemas.openxmlformats.org/officeDocument/2006/math">
                    <m:oMathParaPr>
                      <m:jc m:val="centerGroup"/>
                    </m:oMathParaPr>
                    <m:oMath xmlns:m="http://schemas.openxmlformats.org/officeDocument/2006/math">
                      <m:r>
                        <a:rPr lang="es-BO" sz="2400" b="0" i="1" smtClean="0">
                          <a:latin typeface="Cambria Math" panose="02040503050406030204" pitchFamily="18" charset="0"/>
                        </a:rPr>
                        <m:t>𝑓</m:t>
                      </m:r>
                      <m:d>
                        <m:dPr>
                          <m:ctrlPr>
                            <a:rPr lang="es-BO" sz="2400" b="0" i="1" smtClean="0">
                              <a:latin typeface="Cambria Math" panose="02040503050406030204" pitchFamily="18" charset="0"/>
                            </a:rPr>
                          </m:ctrlPr>
                        </m:dPr>
                        <m:e>
                          <m:r>
                            <a:rPr lang="es-BO" sz="2400" b="0" i="1" smtClean="0">
                              <a:latin typeface="Cambria Math" panose="02040503050406030204" pitchFamily="18" charset="0"/>
                            </a:rPr>
                            <m:t>𝑥</m:t>
                          </m:r>
                          <m:r>
                            <a:rPr lang="es-BO" sz="2400" b="0" i="1" smtClean="0">
                              <a:latin typeface="Cambria Math" panose="02040503050406030204" pitchFamily="18" charset="0"/>
                            </a:rPr>
                            <m:t>,</m:t>
                          </m:r>
                          <m:r>
                            <a:rPr lang="es-BO" sz="2400" b="0" i="1" smtClean="0">
                              <a:latin typeface="Cambria Math" panose="02040503050406030204" pitchFamily="18" charset="0"/>
                            </a:rPr>
                            <m:t>𝑡</m:t>
                          </m:r>
                        </m:e>
                      </m:d>
                      <m:r>
                        <a:rPr lang="es-BO" sz="2400" b="0" i="1" smtClean="0">
                          <a:latin typeface="Cambria Math" panose="02040503050406030204" pitchFamily="18" charset="0"/>
                        </a:rPr>
                        <m:t>= </m:t>
                      </m:r>
                      <m:f>
                        <m:fPr>
                          <m:ctrlPr>
                            <a:rPr lang="es-BO" sz="2400" b="0" i="1" smtClean="0">
                              <a:latin typeface="Cambria Math" panose="02040503050406030204" pitchFamily="18" charset="0"/>
                            </a:rPr>
                          </m:ctrlPr>
                        </m:fPr>
                        <m:num>
                          <m:sSub>
                            <m:sSubPr>
                              <m:ctrlPr>
                                <a:rPr lang="es-BO" sz="2400" b="0" i="1" smtClean="0">
                                  <a:latin typeface="Cambria Math" panose="02040503050406030204" pitchFamily="18" charset="0"/>
                                </a:rPr>
                              </m:ctrlPr>
                            </m:sSubPr>
                            <m:e>
                              <m:r>
                                <a:rPr lang="es-BO" sz="2400" b="0" i="1" smtClean="0">
                                  <a:latin typeface="Cambria Math" panose="02040503050406030204" pitchFamily="18" charset="0"/>
                                </a:rPr>
                                <m:t>𝑑𝐹</m:t>
                              </m:r>
                            </m:e>
                            <m:sub>
                              <m:r>
                                <a:rPr lang="es-BO" sz="2400" b="0" i="1" smtClean="0">
                                  <a:latin typeface="Cambria Math" panose="02040503050406030204" pitchFamily="18" charset="0"/>
                                </a:rPr>
                                <m:t>𝑋</m:t>
                              </m:r>
                            </m:sub>
                          </m:sSub>
                          <m:r>
                            <a:rPr lang="es-BO" sz="2400" b="0" i="1" smtClean="0">
                              <a:latin typeface="Cambria Math" panose="02040503050406030204" pitchFamily="18" charset="0"/>
                            </a:rPr>
                            <m:t>(</m:t>
                          </m:r>
                          <m:r>
                            <a:rPr lang="es-BO" sz="2400" b="0" i="1" smtClean="0">
                              <a:latin typeface="Cambria Math" panose="02040503050406030204" pitchFamily="18" charset="0"/>
                            </a:rPr>
                            <m:t>𝑥</m:t>
                          </m:r>
                          <m:r>
                            <a:rPr lang="es-BO" sz="2400" b="0" i="1" smtClean="0">
                              <a:latin typeface="Cambria Math" panose="02040503050406030204" pitchFamily="18" charset="0"/>
                            </a:rPr>
                            <m:t>,</m:t>
                          </m:r>
                          <m:r>
                            <a:rPr lang="es-BO" sz="2400" b="0" i="1" smtClean="0">
                              <a:latin typeface="Cambria Math" panose="02040503050406030204" pitchFamily="18" charset="0"/>
                            </a:rPr>
                            <m:t>𝑡</m:t>
                          </m:r>
                          <m:r>
                            <a:rPr lang="es-BO" sz="2400" b="0" i="1" smtClean="0">
                              <a:latin typeface="Cambria Math" panose="02040503050406030204" pitchFamily="18" charset="0"/>
                            </a:rPr>
                            <m:t>)</m:t>
                          </m:r>
                        </m:num>
                        <m:den>
                          <m:r>
                            <a:rPr lang="es-BO" sz="2400" b="0" i="1" smtClean="0">
                              <a:latin typeface="Cambria Math" panose="02040503050406030204" pitchFamily="18" charset="0"/>
                            </a:rPr>
                            <m:t>𝑑𝑥</m:t>
                          </m:r>
                        </m:den>
                      </m:f>
                    </m:oMath>
                  </m:oMathPara>
                </a14:m>
                <a:endParaRPr lang="es-BO" sz="2400" dirty="0" smtClean="0"/>
              </a:p>
              <a:p>
                <a:pPr marL="0" indent="0" algn="just">
                  <a:buNone/>
                </a:pPr>
                <a:endParaRPr lang="es-BO" sz="800" b="1" dirty="0" smtClean="0">
                  <a:solidFill>
                    <a:srgbClr val="002060"/>
                  </a:solidFill>
                </a:endParaRPr>
              </a:p>
              <a:p>
                <a:pPr marL="0" indent="0" algn="just">
                  <a:buNone/>
                </a:pPr>
                <a:r>
                  <a:rPr lang="es-BO" sz="2400" b="1" dirty="0" smtClean="0">
                    <a:solidFill>
                      <a:srgbClr val="002060"/>
                    </a:solidFill>
                  </a:rPr>
                  <a:t>Función </a:t>
                </a:r>
                <a:r>
                  <a:rPr lang="es-BO" sz="2400" b="1" dirty="0">
                    <a:solidFill>
                      <a:srgbClr val="002060"/>
                    </a:solidFill>
                  </a:rPr>
                  <a:t>de distribución de segundo orden</a:t>
                </a:r>
              </a:p>
              <a:p>
                <a:pPr marL="0" indent="0" algn="just">
                  <a:buNone/>
                </a:pPr>
                <a:r>
                  <a:rPr lang="es-BO" sz="2400" dirty="0" smtClean="0"/>
                  <a:t>Se define la función de distribución de segundo orden del proceso X(t) como:</a:t>
                </a:r>
              </a:p>
              <a:p>
                <a:pPr marL="0" indent="0" algn="just">
                  <a:buNone/>
                </a:pPr>
                <a:endParaRPr lang="es-BO" sz="2400" dirty="0"/>
              </a:p>
              <a:p>
                <a:pPr marL="0" indent="0" algn="just">
                  <a:buNone/>
                </a:pPr>
                <a14:m>
                  <m:oMathPara xmlns:m="http://schemas.openxmlformats.org/officeDocument/2006/math">
                    <m:oMathParaPr>
                      <m:jc m:val="right"/>
                    </m:oMathParaPr>
                    <m:oMath xmlns:m="http://schemas.openxmlformats.org/officeDocument/2006/math">
                      <m:r>
                        <a:rPr lang="es-BO" sz="2400" b="1" i="1" smtClean="0">
                          <a:latin typeface="Cambria Math" panose="02040503050406030204" pitchFamily="18" charset="0"/>
                        </a:rPr>
                        <m:t>𝒇</m:t>
                      </m:r>
                      <m:d>
                        <m:dPr>
                          <m:ctrlPr>
                            <a:rPr lang="es-BO" sz="2400" b="1" i="1" smtClean="0">
                              <a:latin typeface="Cambria Math" panose="02040503050406030204" pitchFamily="18" charset="0"/>
                            </a:rPr>
                          </m:ctrlPr>
                        </m:dPr>
                        <m:e>
                          <m:r>
                            <a:rPr lang="es-BO" sz="2400" b="1" i="1" smtClean="0">
                              <a:latin typeface="Cambria Math" panose="02040503050406030204" pitchFamily="18" charset="0"/>
                            </a:rPr>
                            <m:t>𝒙</m:t>
                          </m:r>
                          <m:r>
                            <a:rPr lang="es-BO" sz="2400" b="1" i="1" smtClean="0">
                              <a:latin typeface="Cambria Math" panose="02040503050406030204" pitchFamily="18" charset="0"/>
                            </a:rPr>
                            <m:t>𝟏</m:t>
                          </m:r>
                          <m:r>
                            <a:rPr lang="es-BO" sz="2400" b="1" i="1" smtClean="0">
                              <a:latin typeface="Cambria Math" panose="02040503050406030204" pitchFamily="18" charset="0"/>
                            </a:rPr>
                            <m:t>, </m:t>
                          </m:r>
                          <m:r>
                            <a:rPr lang="es-BO" sz="2400" b="1" i="1" smtClean="0">
                              <a:latin typeface="Cambria Math" panose="02040503050406030204" pitchFamily="18" charset="0"/>
                            </a:rPr>
                            <m:t>𝒙</m:t>
                          </m:r>
                          <m:r>
                            <a:rPr lang="es-BO" sz="2400" b="1" i="1" smtClean="0">
                              <a:latin typeface="Cambria Math" panose="02040503050406030204" pitchFamily="18" charset="0"/>
                            </a:rPr>
                            <m:t>𝟐</m:t>
                          </m:r>
                          <m:r>
                            <a:rPr lang="es-BO" sz="2400" b="1" i="1" smtClean="0">
                              <a:latin typeface="Cambria Math" panose="02040503050406030204" pitchFamily="18" charset="0"/>
                            </a:rPr>
                            <m:t>, </m:t>
                          </m:r>
                          <m:r>
                            <a:rPr lang="es-BO" sz="2400" b="1" i="1" smtClean="0">
                              <a:latin typeface="Cambria Math" panose="02040503050406030204" pitchFamily="18" charset="0"/>
                            </a:rPr>
                            <m:t>𝒕</m:t>
                          </m:r>
                          <m:r>
                            <a:rPr lang="es-BO" sz="2400" b="1" i="1" smtClean="0">
                              <a:latin typeface="Cambria Math" panose="02040503050406030204" pitchFamily="18" charset="0"/>
                            </a:rPr>
                            <m:t>𝟏</m:t>
                          </m:r>
                          <m:r>
                            <a:rPr lang="es-BO" sz="2400" b="1" i="1" smtClean="0">
                              <a:latin typeface="Cambria Math" panose="02040503050406030204" pitchFamily="18" charset="0"/>
                            </a:rPr>
                            <m:t>, </m:t>
                          </m:r>
                          <m:r>
                            <a:rPr lang="es-BO" sz="2400" b="1" i="1" smtClean="0">
                              <a:latin typeface="Cambria Math" panose="02040503050406030204" pitchFamily="18" charset="0"/>
                            </a:rPr>
                            <m:t>𝒕</m:t>
                          </m:r>
                          <m:r>
                            <a:rPr lang="es-BO" sz="2400" b="1" i="1" smtClean="0">
                              <a:latin typeface="Cambria Math" panose="02040503050406030204" pitchFamily="18" charset="0"/>
                            </a:rPr>
                            <m:t>𝟐</m:t>
                          </m:r>
                        </m:e>
                      </m:d>
                      <m:r>
                        <a:rPr lang="es-BO" sz="2400" b="1" i="1" smtClean="0">
                          <a:latin typeface="Cambria Math" panose="02040503050406030204" pitchFamily="18" charset="0"/>
                        </a:rPr>
                        <m:t>= </m:t>
                      </m:r>
                      <m:f>
                        <m:fPr>
                          <m:ctrlPr>
                            <a:rPr lang="es-BO" sz="2400" b="1" i="1" smtClean="0">
                              <a:latin typeface="Cambria Math" panose="02040503050406030204" pitchFamily="18" charset="0"/>
                            </a:rPr>
                          </m:ctrlPr>
                        </m:fPr>
                        <m:num>
                          <m:sSup>
                            <m:sSupPr>
                              <m:ctrlPr>
                                <a:rPr lang="es-BO" sz="2400" b="1" i="1" smtClean="0">
                                  <a:latin typeface="Cambria Math" panose="02040503050406030204" pitchFamily="18" charset="0"/>
                                </a:rPr>
                              </m:ctrlPr>
                            </m:sSupPr>
                            <m:e>
                              <m:r>
                                <a:rPr lang="es-BO" sz="2400" b="1" i="1">
                                  <a:latin typeface="Cambria Math" panose="02040503050406030204" pitchFamily="18" charset="0"/>
                                </a:rPr>
                                <m:t>𝝏</m:t>
                              </m:r>
                            </m:e>
                            <m:sup>
                              <m:r>
                                <a:rPr lang="es-BO" sz="2400" b="1" i="1" smtClean="0">
                                  <a:latin typeface="Cambria Math" panose="02040503050406030204" pitchFamily="18" charset="0"/>
                                </a:rPr>
                                <m:t>𝟐</m:t>
                              </m:r>
                            </m:sup>
                          </m:sSup>
                          <m:r>
                            <a:rPr lang="es-BO" sz="2400" b="1" i="1" smtClean="0">
                              <a:latin typeface="Cambria Math" panose="02040503050406030204" pitchFamily="18" charset="0"/>
                            </a:rPr>
                            <m:t>𝑭</m:t>
                          </m:r>
                          <m:r>
                            <a:rPr lang="es-BO" sz="2400" b="1" i="1" smtClean="0">
                              <a:latin typeface="Cambria Math" panose="02040503050406030204" pitchFamily="18" charset="0"/>
                            </a:rPr>
                            <m:t>(</m:t>
                          </m:r>
                          <m:r>
                            <a:rPr lang="es-BO" sz="2400" b="1" i="1" smtClean="0">
                              <a:latin typeface="Cambria Math" panose="02040503050406030204" pitchFamily="18" charset="0"/>
                            </a:rPr>
                            <m:t>𝒙</m:t>
                          </m:r>
                          <m:r>
                            <a:rPr lang="es-BO" sz="2400" b="1" i="1" smtClean="0">
                              <a:latin typeface="Cambria Math" panose="02040503050406030204" pitchFamily="18" charset="0"/>
                            </a:rPr>
                            <m:t>𝟏</m:t>
                          </m:r>
                          <m:r>
                            <a:rPr lang="es-BO" sz="2400" b="1" i="1" smtClean="0">
                              <a:latin typeface="Cambria Math" panose="02040503050406030204" pitchFamily="18" charset="0"/>
                            </a:rPr>
                            <m:t>, </m:t>
                          </m:r>
                          <m:r>
                            <a:rPr lang="es-BO" sz="2400" b="1" i="1" smtClean="0">
                              <a:latin typeface="Cambria Math" panose="02040503050406030204" pitchFamily="18" charset="0"/>
                            </a:rPr>
                            <m:t>𝒙</m:t>
                          </m:r>
                          <m:r>
                            <a:rPr lang="es-BO" sz="2400" b="1" i="1" smtClean="0">
                              <a:latin typeface="Cambria Math" panose="02040503050406030204" pitchFamily="18" charset="0"/>
                            </a:rPr>
                            <m:t>𝟐</m:t>
                          </m:r>
                          <m:r>
                            <a:rPr lang="es-BO" sz="2400" b="1" i="1" smtClean="0">
                              <a:latin typeface="Cambria Math" panose="02040503050406030204" pitchFamily="18" charset="0"/>
                            </a:rPr>
                            <m:t>, </m:t>
                          </m:r>
                          <m:r>
                            <a:rPr lang="es-BO" sz="2400" b="1" i="1" smtClean="0">
                              <a:latin typeface="Cambria Math" panose="02040503050406030204" pitchFamily="18" charset="0"/>
                            </a:rPr>
                            <m:t>𝒕</m:t>
                          </m:r>
                          <m:r>
                            <a:rPr lang="es-BO" sz="2400" b="1" i="1" smtClean="0">
                              <a:latin typeface="Cambria Math" panose="02040503050406030204" pitchFamily="18" charset="0"/>
                            </a:rPr>
                            <m:t>𝟏</m:t>
                          </m:r>
                          <m:r>
                            <a:rPr lang="es-BO" sz="2400" b="1" i="1" smtClean="0">
                              <a:latin typeface="Cambria Math" panose="02040503050406030204" pitchFamily="18" charset="0"/>
                            </a:rPr>
                            <m:t>, </m:t>
                          </m:r>
                          <m:r>
                            <a:rPr lang="es-BO" sz="2400" b="1" i="1" smtClean="0">
                              <a:latin typeface="Cambria Math" panose="02040503050406030204" pitchFamily="18" charset="0"/>
                            </a:rPr>
                            <m:t>𝒕</m:t>
                          </m:r>
                          <m:r>
                            <a:rPr lang="es-BO" sz="2400" b="1" i="1" smtClean="0">
                              <a:latin typeface="Cambria Math" panose="02040503050406030204" pitchFamily="18" charset="0"/>
                            </a:rPr>
                            <m:t>𝟐</m:t>
                          </m:r>
                          <m:r>
                            <a:rPr lang="es-BO" sz="2400" b="1" i="1" smtClean="0">
                              <a:latin typeface="Cambria Math" panose="02040503050406030204" pitchFamily="18" charset="0"/>
                            </a:rPr>
                            <m:t>)</m:t>
                          </m:r>
                        </m:num>
                        <m:den>
                          <m:r>
                            <a:rPr lang="es-BO" sz="2400" b="1" i="1" smtClean="0">
                              <a:latin typeface="Cambria Math" panose="02040503050406030204" pitchFamily="18" charset="0"/>
                            </a:rPr>
                            <m:t>𝝏</m:t>
                          </m:r>
                          <m:r>
                            <a:rPr lang="es-BO" sz="2400" b="1" i="1" smtClean="0">
                              <a:latin typeface="Cambria Math" panose="02040503050406030204" pitchFamily="18" charset="0"/>
                            </a:rPr>
                            <m:t>𝒙</m:t>
                          </m:r>
                          <m:r>
                            <a:rPr lang="es-BO" sz="2400" b="1" i="1" smtClean="0">
                              <a:latin typeface="Cambria Math" panose="02040503050406030204" pitchFamily="18" charset="0"/>
                            </a:rPr>
                            <m:t>𝟏</m:t>
                          </m:r>
                          <m:r>
                            <a:rPr lang="es-BO" sz="2400" b="1" i="1">
                              <a:latin typeface="Cambria Math" panose="02040503050406030204" pitchFamily="18" charset="0"/>
                            </a:rPr>
                            <m:t>𝝏</m:t>
                          </m:r>
                          <m:r>
                            <a:rPr lang="es-BO" sz="2400" b="1" i="1">
                              <a:latin typeface="Cambria Math" panose="02040503050406030204" pitchFamily="18" charset="0"/>
                            </a:rPr>
                            <m:t>𝒙</m:t>
                          </m:r>
                          <m:r>
                            <a:rPr lang="es-BO" sz="2400" b="1" i="1" smtClean="0">
                              <a:latin typeface="Cambria Math" panose="02040503050406030204" pitchFamily="18" charset="0"/>
                            </a:rPr>
                            <m:t>𝟐</m:t>
                          </m:r>
                        </m:den>
                      </m:f>
                    </m:oMath>
                  </m:oMathPara>
                </a14:m>
                <a:endParaRPr lang="es-BO"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1961" r="-870"/>
                </a:stretch>
              </a:blipFill>
            </p:spPr>
            <p:txBody>
              <a:bodyPr/>
              <a:lstStyle/>
              <a:p>
                <a:r>
                  <a:rPr lang="es-BO">
                    <a:noFill/>
                  </a:rPr>
                  <a:t> </a:t>
                </a:r>
              </a:p>
            </p:txBody>
          </p:sp>
        </mc:Fallback>
      </mc:AlternateContent>
      <p:sp>
        <p:nvSpPr>
          <p:cNvPr id="4" name="Rectangle 3"/>
          <p:cNvSpPr/>
          <p:nvPr/>
        </p:nvSpPr>
        <p:spPr>
          <a:xfrm>
            <a:off x="4403677" y="2620370"/>
            <a:ext cx="3384645" cy="99628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Rectangle 4"/>
          <p:cNvSpPr/>
          <p:nvPr/>
        </p:nvSpPr>
        <p:spPr>
          <a:xfrm>
            <a:off x="6140355" y="4893859"/>
            <a:ext cx="5213445" cy="111684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mc:AlternateContent xmlns:mc="http://schemas.openxmlformats.org/markup-compatibility/2006" xmlns:a14="http://schemas.microsoft.com/office/drawing/2010/main">
        <mc:Choice Requires="a14">
          <p:sp>
            <p:nvSpPr>
              <p:cNvPr id="6" name="TextBox 5"/>
              <p:cNvSpPr txBox="1"/>
              <p:nvPr/>
            </p:nvSpPr>
            <p:spPr>
              <a:xfrm>
                <a:off x="300250" y="5273833"/>
                <a:ext cx="55409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BO" sz="2000" b="1" i="1" smtClean="0">
                          <a:latin typeface="Cambria Math" panose="02040503050406030204" pitchFamily="18" charset="0"/>
                        </a:rPr>
                        <m:t>𝑭𝒙</m:t>
                      </m:r>
                      <m:d>
                        <m:dPr>
                          <m:ctrlPr>
                            <a:rPr lang="es-BO" sz="2000" b="1" i="1" smtClean="0">
                              <a:latin typeface="Cambria Math" panose="02040503050406030204" pitchFamily="18" charset="0"/>
                            </a:rPr>
                          </m:ctrlPr>
                        </m:dPr>
                        <m:e>
                          <m:r>
                            <a:rPr lang="es-BO" sz="2000" b="1" i="1" smtClean="0">
                              <a:latin typeface="Cambria Math" panose="02040503050406030204" pitchFamily="18" charset="0"/>
                            </a:rPr>
                            <m:t>𝒙</m:t>
                          </m:r>
                          <m:r>
                            <a:rPr lang="es-BO" sz="2000" b="1" i="1" smtClean="0">
                              <a:latin typeface="Cambria Math" panose="02040503050406030204" pitchFamily="18" charset="0"/>
                            </a:rPr>
                            <m:t>𝟏</m:t>
                          </m:r>
                          <m:r>
                            <a:rPr lang="es-BO" sz="2000" b="1" i="1" smtClean="0">
                              <a:latin typeface="Cambria Math" panose="02040503050406030204" pitchFamily="18" charset="0"/>
                            </a:rPr>
                            <m:t>,</m:t>
                          </m:r>
                          <m:r>
                            <a:rPr lang="es-BO" sz="2000" b="1" i="1" smtClean="0">
                              <a:latin typeface="Cambria Math" panose="02040503050406030204" pitchFamily="18" charset="0"/>
                            </a:rPr>
                            <m:t>𝒙</m:t>
                          </m:r>
                          <m:r>
                            <a:rPr lang="es-BO" sz="2000" b="1" i="1" smtClean="0">
                              <a:latin typeface="Cambria Math" panose="02040503050406030204" pitchFamily="18" charset="0"/>
                            </a:rPr>
                            <m:t>𝟐</m:t>
                          </m:r>
                          <m:r>
                            <a:rPr lang="es-BO" sz="2000" b="1" i="1" smtClean="0">
                              <a:latin typeface="Cambria Math" panose="02040503050406030204" pitchFamily="18" charset="0"/>
                            </a:rPr>
                            <m:t>,</m:t>
                          </m:r>
                          <m:r>
                            <a:rPr lang="es-BO" sz="2000" b="1" i="1" smtClean="0">
                              <a:latin typeface="Cambria Math" panose="02040503050406030204" pitchFamily="18" charset="0"/>
                            </a:rPr>
                            <m:t>𝒕</m:t>
                          </m:r>
                          <m:r>
                            <a:rPr lang="es-BO" sz="2000" b="1" i="1" smtClean="0">
                              <a:latin typeface="Cambria Math" panose="02040503050406030204" pitchFamily="18" charset="0"/>
                            </a:rPr>
                            <m:t>𝟏</m:t>
                          </m:r>
                          <m:r>
                            <a:rPr lang="es-BO" sz="2000" b="1" i="1" smtClean="0">
                              <a:latin typeface="Cambria Math" panose="02040503050406030204" pitchFamily="18" charset="0"/>
                            </a:rPr>
                            <m:t>,</m:t>
                          </m:r>
                          <m:r>
                            <a:rPr lang="es-BO" sz="2000" b="1" i="1" smtClean="0">
                              <a:latin typeface="Cambria Math" panose="02040503050406030204" pitchFamily="18" charset="0"/>
                            </a:rPr>
                            <m:t>𝒕</m:t>
                          </m:r>
                          <m:r>
                            <a:rPr lang="es-BO" sz="2000" b="1" i="1" smtClean="0">
                              <a:latin typeface="Cambria Math" panose="02040503050406030204" pitchFamily="18" charset="0"/>
                            </a:rPr>
                            <m:t>𝟐</m:t>
                          </m:r>
                        </m:e>
                      </m:d>
                      <m:r>
                        <a:rPr lang="es-BO" sz="2000" b="1" i="1" smtClean="0">
                          <a:latin typeface="Cambria Math" panose="02040503050406030204" pitchFamily="18" charset="0"/>
                        </a:rPr>
                        <m:t>=</m:t>
                      </m:r>
                      <m:r>
                        <a:rPr lang="es-BO" sz="2000" b="1" i="1" smtClean="0">
                          <a:latin typeface="Cambria Math" panose="02040503050406030204" pitchFamily="18" charset="0"/>
                        </a:rPr>
                        <m:t>𝑷</m:t>
                      </m:r>
                      <m:r>
                        <a:rPr lang="es-BO" sz="2000" b="1" i="1" smtClean="0">
                          <a:latin typeface="Cambria Math" panose="02040503050406030204" pitchFamily="18" charset="0"/>
                        </a:rPr>
                        <m:t>(</m:t>
                      </m:r>
                      <m:r>
                        <a:rPr lang="es-BO" sz="2000" b="1" i="1" smtClean="0">
                          <a:latin typeface="Cambria Math" panose="02040503050406030204" pitchFamily="18" charset="0"/>
                        </a:rPr>
                        <m:t>𝑿</m:t>
                      </m:r>
                      <m:d>
                        <m:dPr>
                          <m:ctrlPr>
                            <a:rPr lang="es-BO" sz="2000" b="1" i="1" smtClean="0">
                              <a:latin typeface="Cambria Math" panose="02040503050406030204" pitchFamily="18" charset="0"/>
                            </a:rPr>
                          </m:ctrlPr>
                        </m:dPr>
                        <m:e>
                          <m:r>
                            <a:rPr lang="es-BO" sz="2000" b="1" i="1" smtClean="0">
                              <a:latin typeface="Cambria Math" panose="02040503050406030204" pitchFamily="18" charset="0"/>
                            </a:rPr>
                            <m:t>𝒕</m:t>
                          </m:r>
                          <m:r>
                            <a:rPr lang="es-BO" sz="2000" b="1" i="1" smtClean="0">
                              <a:latin typeface="Cambria Math" panose="02040503050406030204" pitchFamily="18" charset="0"/>
                            </a:rPr>
                            <m:t>𝟏</m:t>
                          </m:r>
                        </m:e>
                      </m:d>
                      <m:r>
                        <a:rPr lang="es-BO" sz="2000" b="1" i="1" smtClean="0">
                          <a:latin typeface="Cambria Math" panose="02040503050406030204" pitchFamily="18" charset="0"/>
                        </a:rPr>
                        <m:t>≤</m:t>
                      </m:r>
                      <m:r>
                        <a:rPr lang="es-BO" sz="2000" b="1" i="1" smtClean="0">
                          <a:latin typeface="Cambria Math" panose="02040503050406030204" pitchFamily="18" charset="0"/>
                        </a:rPr>
                        <m:t>𝒙</m:t>
                      </m:r>
                      <m:r>
                        <a:rPr lang="es-BO" sz="2000" b="1" i="1" smtClean="0">
                          <a:latin typeface="Cambria Math" panose="02040503050406030204" pitchFamily="18" charset="0"/>
                        </a:rPr>
                        <m:t>𝟏</m:t>
                      </m:r>
                      <m:r>
                        <a:rPr lang="es-BO" sz="2000" b="1" i="1" smtClean="0">
                          <a:latin typeface="Cambria Math" panose="02040503050406030204" pitchFamily="18" charset="0"/>
                        </a:rPr>
                        <m:t>;</m:t>
                      </m:r>
                      <m:r>
                        <a:rPr lang="es-BO" sz="2000" b="1" i="1" smtClean="0">
                          <a:latin typeface="Cambria Math" panose="02040503050406030204" pitchFamily="18" charset="0"/>
                        </a:rPr>
                        <m:t>𝑿</m:t>
                      </m:r>
                      <m:d>
                        <m:dPr>
                          <m:ctrlPr>
                            <a:rPr lang="es-BO" sz="2000" b="1" i="1" smtClean="0">
                              <a:latin typeface="Cambria Math" panose="02040503050406030204" pitchFamily="18" charset="0"/>
                            </a:rPr>
                          </m:ctrlPr>
                        </m:dPr>
                        <m:e>
                          <m:r>
                            <a:rPr lang="es-BO" sz="2000" b="1" i="1" smtClean="0">
                              <a:latin typeface="Cambria Math" panose="02040503050406030204" pitchFamily="18" charset="0"/>
                            </a:rPr>
                            <m:t>𝒕</m:t>
                          </m:r>
                          <m:r>
                            <a:rPr lang="es-BO" sz="2000" b="1" i="1" smtClean="0">
                              <a:latin typeface="Cambria Math" panose="02040503050406030204" pitchFamily="18" charset="0"/>
                            </a:rPr>
                            <m:t>𝟐</m:t>
                          </m:r>
                        </m:e>
                      </m:d>
                      <m:r>
                        <a:rPr lang="es-BO" sz="2000" b="1" i="1" smtClean="0">
                          <a:latin typeface="Cambria Math" panose="02040503050406030204" pitchFamily="18" charset="0"/>
                        </a:rPr>
                        <m:t>≤</m:t>
                      </m:r>
                      <m:r>
                        <a:rPr lang="es-BO" sz="2000" b="1" i="1" smtClean="0">
                          <a:latin typeface="Cambria Math" panose="02040503050406030204" pitchFamily="18" charset="0"/>
                        </a:rPr>
                        <m:t>𝒙</m:t>
                      </m:r>
                      <m:r>
                        <a:rPr lang="es-BO" sz="2000" b="1" i="1" smtClean="0">
                          <a:latin typeface="Cambria Math" panose="02040503050406030204" pitchFamily="18" charset="0"/>
                        </a:rPr>
                        <m:t>𝟐</m:t>
                      </m:r>
                      <m:r>
                        <a:rPr lang="es-BO" sz="2000" b="1" i="1" smtClean="0">
                          <a:latin typeface="Cambria Math" panose="02040503050406030204" pitchFamily="18" charset="0"/>
                        </a:rPr>
                        <m:t>)</m:t>
                      </m:r>
                    </m:oMath>
                  </m:oMathPara>
                </a14:m>
                <a:endParaRPr lang="es-BO" sz="20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300250" y="5273833"/>
                <a:ext cx="5540991" cy="400110"/>
              </a:xfrm>
              <a:prstGeom prst="rect">
                <a:avLst/>
              </a:prstGeom>
              <a:blipFill rotWithShape="0">
                <a:blip r:embed="rId3"/>
                <a:stretch>
                  <a:fillRect b="-15152"/>
                </a:stretch>
              </a:blipFill>
            </p:spPr>
            <p:txBody>
              <a:bodyPr/>
              <a:lstStyle/>
              <a:p>
                <a:r>
                  <a:rPr lang="es-BO">
                    <a:noFill/>
                  </a:rPr>
                  <a:t> </a:t>
                </a:r>
              </a:p>
            </p:txBody>
          </p:sp>
        </mc:Fallback>
      </mc:AlternateContent>
      <p:sp>
        <p:nvSpPr>
          <p:cNvPr id="7" name="Rectangle 6"/>
          <p:cNvSpPr/>
          <p:nvPr/>
        </p:nvSpPr>
        <p:spPr>
          <a:xfrm>
            <a:off x="300250" y="5036024"/>
            <a:ext cx="5540991" cy="83251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30849628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4800" b="1" dirty="0">
                <a:solidFill>
                  <a:srgbClr val="FF0000"/>
                </a:solidFill>
                <a:latin typeface="Aharoni" panose="02010803020104030203" pitchFamily="2" charset="-79"/>
                <a:cs typeface="Aharoni" panose="02010803020104030203" pitchFamily="2" charset="-79"/>
              </a:rPr>
              <a:t>3. FUNCIONES DE DISTRIBUCIÓN Y DENSIDAD DE PROBABILIDAD</a:t>
            </a:r>
            <a:endParaRPr lang="es-BO" sz="4800" dirty="0"/>
          </a:p>
        </p:txBody>
      </p:sp>
      <p:sp>
        <p:nvSpPr>
          <p:cNvPr id="3" name="Content Placeholder 2"/>
          <p:cNvSpPr>
            <a:spLocks noGrp="1"/>
          </p:cNvSpPr>
          <p:nvPr>
            <p:ph idx="1"/>
          </p:nvPr>
        </p:nvSpPr>
        <p:spPr/>
        <p:txBody>
          <a:bodyPr>
            <a:normAutofit/>
          </a:bodyPr>
          <a:lstStyle/>
          <a:p>
            <a:pPr algn="just"/>
            <a:r>
              <a:rPr lang="es-BO" sz="2400" b="1" dirty="0" smtClean="0">
                <a:solidFill>
                  <a:srgbClr val="002060"/>
                </a:solidFill>
              </a:rPr>
              <a:t>Aplicación de la función de distribución y función de densidad</a:t>
            </a:r>
          </a:p>
          <a:p>
            <a:pPr marL="0" indent="0" algn="just">
              <a:buNone/>
            </a:pPr>
            <a:r>
              <a:rPr lang="es-BO" sz="2400" dirty="0" smtClean="0"/>
              <a:t>Realización de un proceso continuo en el tiempo con función de densidad de primer orden: </a:t>
            </a:r>
          </a:p>
          <a:p>
            <a:pPr marL="0" indent="0" algn="just">
              <a:buNone/>
            </a:pPr>
            <a:endParaRPr lang="es-BO" sz="2400" dirty="0"/>
          </a:p>
        </p:txBody>
      </p:sp>
      <p:pic>
        <p:nvPicPr>
          <p:cNvPr id="4" name="Picture 3"/>
          <p:cNvPicPr>
            <a:picLocks noChangeAspect="1"/>
          </p:cNvPicPr>
          <p:nvPr/>
        </p:nvPicPr>
        <p:blipFill rotWithShape="1">
          <a:blip r:embed="rId2"/>
          <a:srcRect l="54965" t="51199" r="13936" b="17065"/>
          <a:stretch/>
        </p:blipFill>
        <p:spPr>
          <a:xfrm>
            <a:off x="2712128" y="2975002"/>
            <a:ext cx="6767743" cy="3882998"/>
          </a:xfrm>
          <a:prstGeom prst="rect">
            <a:avLst/>
          </a:prstGeom>
        </p:spPr>
      </p:pic>
      <p:sp>
        <p:nvSpPr>
          <p:cNvPr id="5" name="Rectangle 4"/>
          <p:cNvSpPr/>
          <p:nvPr/>
        </p:nvSpPr>
        <p:spPr>
          <a:xfrm>
            <a:off x="2712128" y="2797791"/>
            <a:ext cx="3552194" cy="477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1189621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4. PROCESOS ESTACIONARIOS</a:t>
            </a:r>
            <a:endParaRPr lang="es-BO" sz="5400" dirty="0"/>
          </a:p>
        </p:txBody>
      </p:sp>
      <p:sp>
        <p:nvSpPr>
          <p:cNvPr id="3" name="Content Placeholder 2"/>
          <p:cNvSpPr>
            <a:spLocks noGrp="1"/>
          </p:cNvSpPr>
          <p:nvPr>
            <p:ph idx="1"/>
          </p:nvPr>
        </p:nvSpPr>
        <p:spPr>
          <a:xfrm>
            <a:off x="838200" y="1825625"/>
            <a:ext cx="10515600" cy="4889074"/>
          </a:xfrm>
        </p:spPr>
        <p:txBody>
          <a:bodyPr/>
          <a:lstStyle/>
          <a:p>
            <a:pPr marL="0" indent="0" algn="just">
              <a:buNone/>
            </a:pPr>
            <a:r>
              <a:rPr lang="es-BO" dirty="0" smtClean="0"/>
              <a:t>Cuando utilizamos un modelo estocástico, generalmente vamos a estar interesados en predecir el comportamiento del proceso en el futuro y para ello nos basamos en la historia del proceso. Estas predicciones no serán correctas a menos que las condiciones futuras sean análogas a las pasadas.</a:t>
            </a:r>
          </a:p>
          <a:p>
            <a:pPr marL="0" indent="0" algn="just">
              <a:buNone/>
            </a:pPr>
            <a:r>
              <a:rPr lang="es-BO" sz="2400" dirty="0" smtClean="0"/>
              <a:t>Por lo tanto</a:t>
            </a:r>
          </a:p>
          <a:p>
            <a:pPr marL="0" indent="0" algn="ctr">
              <a:buNone/>
            </a:pPr>
            <a:r>
              <a:rPr lang="es-BO" dirty="0" smtClean="0"/>
              <a:t>Un proceso estocástico es estacionario si sus propiedades estadísticas son invariantes ante una traslación del tiempo</a:t>
            </a:r>
          </a:p>
          <a:p>
            <a:pPr marL="0" indent="0" algn="just">
              <a:buNone/>
            </a:pPr>
            <a:endParaRPr lang="es-BO" sz="2400" dirty="0" smtClean="0"/>
          </a:p>
          <a:p>
            <a:pPr marL="0" indent="0" algn="just">
              <a:buNone/>
            </a:pPr>
            <a:endParaRPr lang="es-BO" sz="2400" dirty="0" smtClean="0"/>
          </a:p>
          <a:p>
            <a:pPr marL="0" indent="0" algn="ctr">
              <a:buNone/>
            </a:pPr>
            <a:r>
              <a:rPr lang="es-BO" sz="2400" dirty="0" smtClean="0"/>
              <a:t>El mecanismo físico que genera el experimento no cambiara con el tiempo</a:t>
            </a:r>
            <a:endParaRPr lang="es-BO" sz="2400" dirty="0"/>
          </a:p>
        </p:txBody>
      </p:sp>
      <p:sp>
        <p:nvSpPr>
          <p:cNvPr id="4" name="Rounded Rectangle 3"/>
          <p:cNvSpPr/>
          <p:nvPr/>
        </p:nvSpPr>
        <p:spPr>
          <a:xfrm>
            <a:off x="838200" y="4271750"/>
            <a:ext cx="10515600" cy="106452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Down Arrow 4"/>
          <p:cNvSpPr/>
          <p:nvPr/>
        </p:nvSpPr>
        <p:spPr>
          <a:xfrm>
            <a:off x="5875361" y="5389327"/>
            <a:ext cx="441278" cy="818866"/>
          </a:xfrm>
          <a:prstGeom prst="down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spTree>
    <p:extLst>
      <p:ext uri="{BB962C8B-B14F-4D97-AF65-F5344CB8AC3E}">
        <p14:creationId xmlns:p14="http://schemas.microsoft.com/office/powerpoint/2010/main" val="730943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5400" b="1" dirty="0">
                <a:solidFill>
                  <a:srgbClr val="FF0000"/>
                </a:solidFill>
                <a:latin typeface="Aharoni" panose="02010803020104030203" pitchFamily="2" charset="-79"/>
                <a:cs typeface="Aharoni" panose="02010803020104030203" pitchFamily="2" charset="-79"/>
              </a:rPr>
              <a:t>4. PROCESOS ESTACIONARIOS</a:t>
            </a:r>
            <a:endParaRPr lang="es-BO" sz="5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834482"/>
              </a:xfrm>
            </p:spPr>
            <p:txBody>
              <a:bodyPr/>
              <a:lstStyle/>
              <a:p>
                <a:pPr marL="0" indent="0">
                  <a:buNone/>
                </a:pPr>
                <a:r>
                  <a:rPr lang="es-BO" sz="3200" b="1" dirty="0" smtClean="0">
                    <a:solidFill>
                      <a:schemeClr val="accent4"/>
                    </a:solidFill>
                  </a:rPr>
                  <a:t>4.1. TIPOS DE ESTACIONARIEDAD</a:t>
                </a:r>
              </a:p>
              <a:p>
                <a:r>
                  <a:rPr lang="es-BO" b="1" dirty="0" smtClean="0">
                    <a:solidFill>
                      <a:srgbClr val="002060"/>
                    </a:solidFill>
                  </a:rPr>
                  <a:t>Estacionariedad (en sentido estricto)</a:t>
                </a:r>
              </a:p>
              <a:p>
                <a:pPr marL="0" indent="0" algn="just">
                  <a:buNone/>
                </a:pPr>
                <a:r>
                  <a:rPr lang="es-BO" dirty="0" smtClean="0"/>
                  <a:t>Un proceso X(t) es estacionario en sentido estricto si </a:t>
                </a:r>
                <a:r>
                  <a:rPr lang="es-BO" dirty="0" smtClean="0">
                    <a:solidFill>
                      <a:srgbClr val="E212B5"/>
                    </a:solidFill>
                  </a:rPr>
                  <a:t>la función de densidad conjunta</a:t>
                </a:r>
                <a:r>
                  <a:rPr lang="es-BO" dirty="0" smtClean="0"/>
                  <a:t>, de cualquiera de sus “n” variables aleatorias medidas en instantes t1,…,</a:t>
                </a:r>
                <a:r>
                  <a:rPr lang="es-BO" dirty="0" err="1" smtClean="0"/>
                  <a:t>tn</a:t>
                </a:r>
                <a:r>
                  <a:rPr lang="es-BO" dirty="0" smtClean="0"/>
                  <a:t> </a:t>
                </a:r>
                <a:r>
                  <a:rPr lang="es-BO" dirty="0" smtClean="0">
                    <a:solidFill>
                      <a:srgbClr val="E212B5"/>
                    </a:solidFill>
                  </a:rPr>
                  <a:t>permanece constante </a:t>
                </a:r>
                <a:r>
                  <a:rPr lang="es-BO" dirty="0" smtClean="0"/>
                  <a:t>cuando transcurre cualquier intervalo de tiempo Ɛ.</a:t>
                </a:r>
              </a:p>
              <a:p>
                <a:pPr marL="0" indent="0" algn="just">
                  <a:buNone/>
                </a:pPr>
                <a:endParaRPr lang="es-BO" sz="1400" dirty="0" smtClean="0"/>
              </a:p>
              <a:p>
                <a:pPr marL="0" indent="0">
                  <a:buNone/>
                </a:pPr>
                <a14:m>
                  <m:oMathPara xmlns:m="http://schemas.openxmlformats.org/officeDocument/2006/math">
                    <m:oMathParaPr>
                      <m:jc m:val="centerGroup"/>
                    </m:oMathParaPr>
                    <m:oMath xmlns:m="http://schemas.openxmlformats.org/officeDocument/2006/math">
                      <m:r>
                        <a:rPr lang="es-BO" b="0" i="1" smtClean="0">
                          <a:latin typeface="Cambria Math" panose="02040503050406030204" pitchFamily="18" charset="0"/>
                        </a:rPr>
                        <m:t>𝑓</m:t>
                      </m:r>
                      <m:d>
                        <m:dPr>
                          <m:ctrlPr>
                            <a:rPr lang="es-BO" b="0" i="1" smtClean="0">
                              <a:latin typeface="Cambria Math" panose="02040503050406030204" pitchFamily="18" charset="0"/>
                            </a:rPr>
                          </m:ctrlPr>
                        </m:dPr>
                        <m:e>
                          <m:r>
                            <a:rPr lang="es-BO" b="0" i="1" smtClean="0">
                              <a:latin typeface="Cambria Math" panose="02040503050406030204" pitchFamily="18" charset="0"/>
                            </a:rPr>
                            <m:t>𝑥</m:t>
                          </m:r>
                          <m:r>
                            <a:rPr lang="es-BO" b="0" i="1" smtClean="0">
                              <a:latin typeface="Cambria Math" panose="02040503050406030204" pitchFamily="18" charset="0"/>
                            </a:rPr>
                            <m:t>1,…,</m:t>
                          </m:r>
                          <m:r>
                            <a:rPr lang="es-BO" b="0" i="1" smtClean="0">
                              <a:latin typeface="Cambria Math" panose="02040503050406030204" pitchFamily="18" charset="0"/>
                            </a:rPr>
                            <m:t>𝑥𝑛</m:t>
                          </m:r>
                          <m:r>
                            <a:rPr lang="es-BO" b="0" i="1" smtClean="0">
                              <a:latin typeface="Cambria Math" panose="02040503050406030204" pitchFamily="18" charset="0"/>
                            </a:rPr>
                            <m:t>;</m:t>
                          </m:r>
                          <m:r>
                            <a:rPr lang="es-BO" b="0" i="1" smtClean="0">
                              <a:latin typeface="Cambria Math" panose="02040503050406030204" pitchFamily="18" charset="0"/>
                            </a:rPr>
                            <m:t>𝑡</m:t>
                          </m:r>
                          <m:r>
                            <a:rPr lang="es-BO" b="0" i="1" smtClean="0">
                              <a:latin typeface="Cambria Math" panose="02040503050406030204" pitchFamily="18" charset="0"/>
                            </a:rPr>
                            <m:t>1,…,</m:t>
                          </m:r>
                          <m:r>
                            <a:rPr lang="es-BO" b="0" i="1" smtClean="0">
                              <a:latin typeface="Cambria Math" panose="02040503050406030204" pitchFamily="18" charset="0"/>
                            </a:rPr>
                            <m:t>𝑡𝑛</m:t>
                          </m:r>
                        </m:e>
                      </m:d>
                      <m:r>
                        <a:rPr lang="es-BO" b="0" i="1" smtClean="0">
                          <a:latin typeface="Cambria Math" panose="02040503050406030204" pitchFamily="18" charset="0"/>
                        </a:rPr>
                        <m:t>=</m:t>
                      </m:r>
                      <m:r>
                        <a:rPr lang="es-BO" b="0" i="1" smtClean="0">
                          <a:latin typeface="Cambria Math" panose="02040503050406030204" pitchFamily="18" charset="0"/>
                        </a:rPr>
                        <m:t>𝑓</m:t>
                      </m:r>
                      <m:r>
                        <a:rPr lang="es-BO" b="0" i="1" smtClean="0">
                          <a:latin typeface="Cambria Math" panose="02040503050406030204" pitchFamily="18" charset="0"/>
                        </a:rPr>
                        <m:t>(</m:t>
                      </m:r>
                      <m:r>
                        <a:rPr lang="es-BO" b="0" i="1" smtClean="0">
                          <a:latin typeface="Cambria Math" panose="02040503050406030204" pitchFamily="18" charset="0"/>
                        </a:rPr>
                        <m:t>𝑥</m:t>
                      </m:r>
                      <m:r>
                        <a:rPr lang="es-BO" b="0" i="1" smtClean="0">
                          <a:latin typeface="Cambria Math" panose="02040503050406030204" pitchFamily="18" charset="0"/>
                        </a:rPr>
                        <m:t>1,…,</m:t>
                      </m:r>
                      <m:r>
                        <a:rPr lang="es-BO" b="0" i="1" smtClean="0">
                          <a:latin typeface="Cambria Math" panose="02040503050406030204" pitchFamily="18" charset="0"/>
                        </a:rPr>
                        <m:t>𝑥𝑛</m:t>
                      </m:r>
                      <m:r>
                        <a:rPr lang="es-BO" b="0" i="1" smtClean="0">
                          <a:latin typeface="Cambria Math" panose="02040503050406030204" pitchFamily="18" charset="0"/>
                        </a:rPr>
                        <m:t>;</m:t>
                      </m:r>
                      <m:r>
                        <a:rPr lang="es-BO" b="0" i="1" smtClean="0">
                          <a:latin typeface="Cambria Math" panose="02040503050406030204" pitchFamily="18" charset="0"/>
                        </a:rPr>
                        <m:t>𝑡</m:t>
                      </m:r>
                      <m:r>
                        <a:rPr lang="es-BO" b="0" i="1" smtClean="0">
                          <a:latin typeface="Cambria Math" panose="02040503050406030204" pitchFamily="18" charset="0"/>
                        </a:rPr>
                        <m:t>1+Ɛ,…., </m:t>
                      </m:r>
                      <m:r>
                        <a:rPr lang="es-BO" b="0" i="1" smtClean="0">
                          <a:latin typeface="Cambria Math" panose="02040503050406030204" pitchFamily="18" charset="0"/>
                        </a:rPr>
                        <m:t>𝑡𝑛</m:t>
                      </m:r>
                      <m:r>
                        <a:rPr lang="es-BO" b="0" i="1" smtClean="0">
                          <a:latin typeface="Cambria Math" panose="02040503050406030204" pitchFamily="18" charset="0"/>
                        </a:rPr>
                        <m:t>+Ɛ)</m:t>
                      </m:r>
                    </m:oMath>
                  </m:oMathPara>
                </a14:m>
                <a:endParaRPr lang="es-BO" dirty="0" smtClean="0"/>
              </a:p>
              <a:p>
                <a:pPr marL="0" indent="0" algn="just">
                  <a:buNone/>
                </a:pPr>
                <a:endParaRPr lang="es-BO" sz="1200" dirty="0" smtClean="0"/>
              </a:p>
              <a:p>
                <a:pPr marL="0" indent="0" algn="just">
                  <a:buNone/>
                </a:pPr>
                <a:r>
                  <a:rPr lang="es-BO" dirty="0" smtClean="0"/>
                  <a:t>Esta es una condición muy fuerte ya que implicaría estudiar infinitas funciones de densidad conjunta.</a:t>
                </a:r>
                <a:endParaRPr lang="es-B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834482"/>
              </a:xfrm>
              <a:blipFill rotWithShape="0">
                <a:blip r:embed="rId2"/>
                <a:stretch>
                  <a:fillRect l="-1507" t="-2645" r="-1159"/>
                </a:stretch>
              </a:blipFill>
            </p:spPr>
            <p:txBody>
              <a:bodyPr/>
              <a:lstStyle/>
              <a:p>
                <a:r>
                  <a:rPr lang="es-BO">
                    <a:noFill/>
                  </a:rPr>
                  <a:t> </a:t>
                </a:r>
              </a:p>
            </p:txBody>
          </p:sp>
        </mc:Fallback>
      </mc:AlternateContent>
      <p:sp>
        <p:nvSpPr>
          <p:cNvPr id="4" name="Rectangle 3"/>
          <p:cNvSpPr/>
          <p:nvPr/>
        </p:nvSpPr>
        <p:spPr>
          <a:xfrm>
            <a:off x="1637731" y="4585648"/>
            <a:ext cx="9034818" cy="846161"/>
          </a:xfrm>
          <a:prstGeom prst="rect">
            <a:avLst/>
          </a:prstGeom>
          <a:noFill/>
          <a:ln w="381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3930814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5400" b="1" dirty="0">
                <a:solidFill>
                  <a:srgbClr val="FF0000"/>
                </a:solidFill>
                <a:latin typeface="Aharoni" panose="02010803020104030203" pitchFamily="2" charset="-79"/>
                <a:cs typeface="Aharoni" panose="02010803020104030203" pitchFamily="2" charset="-79"/>
              </a:rPr>
              <a:t>4. PROCESOS ESTACIONARIOS</a:t>
            </a:r>
            <a:endParaRPr lang="es-BO" sz="5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20835"/>
              </a:xfrm>
            </p:spPr>
            <p:txBody>
              <a:bodyPr>
                <a:normAutofit fontScale="92500" lnSpcReduction="10000"/>
              </a:bodyPr>
              <a:lstStyle/>
              <a:p>
                <a:pPr algn="just"/>
                <a:r>
                  <a:rPr lang="es-BO" b="1" dirty="0" smtClean="0">
                    <a:solidFill>
                      <a:srgbClr val="002060"/>
                    </a:solidFill>
                  </a:rPr>
                  <a:t>Estacionariedad (en sentido débil)</a:t>
                </a:r>
              </a:p>
              <a:p>
                <a:pPr marL="0" indent="0" algn="just">
                  <a:buNone/>
                </a:pPr>
                <a:r>
                  <a:rPr lang="es-BO" dirty="0" smtClean="0"/>
                  <a:t>Se </a:t>
                </a:r>
                <a:r>
                  <a:rPr lang="es-BO" dirty="0"/>
                  <a:t>dice que es estacionario si su media y varianza son constantes en el </a:t>
                </a:r>
                <a:r>
                  <a:rPr lang="es-BO" dirty="0" smtClean="0"/>
                  <a:t>tiempo.</a:t>
                </a:r>
              </a:p>
              <a:p>
                <a:pPr marL="0" indent="0" algn="just">
                  <a:buNone/>
                </a:pPr>
                <a:r>
                  <a:rPr lang="es-BO" dirty="0" smtClean="0"/>
                  <a:t>Un proceso X(t) es débilmente estacionario si:</a:t>
                </a:r>
              </a:p>
              <a:p>
                <a:pPr marL="0" indent="0" algn="ctr">
                  <a:buNone/>
                </a:pPr>
                <a14:m>
                  <m:oMath xmlns:m="http://schemas.openxmlformats.org/officeDocument/2006/math">
                    <m:r>
                      <a:rPr lang="es-BO" b="1" i="1" smtClean="0">
                        <a:latin typeface="Cambria Math" panose="02040503050406030204" pitchFamily="18" charset="0"/>
                      </a:rPr>
                      <m:t>𝑬</m:t>
                    </m:r>
                    <m:d>
                      <m:dPr>
                        <m:begChr m:val="["/>
                        <m:endChr m:val="]"/>
                        <m:ctrlPr>
                          <a:rPr lang="es-BO" b="1" i="1" smtClean="0">
                            <a:latin typeface="Cambria Math" panose="02040503050406030204" pitchFamily="18" charset="0"/>
                          </a:rPr>
                        </m:ctrlPr>
                      </m:dPr>
                      <m:e>
                        <m:r>
                          <a:rPr lang="es-BO" b="1" i="1" smtClean="0">
                            <a:latin typeface="Cambria Math" panose="02040503050406030204" pitchFamily="18" charset="0"/>
                          </a:rPr>
                          <m:t>𝑿</m:t>
                        </m:r>
                        <m:d>
                          <m:dPr>
                            <m:ctrlPr>
                              <a:rPr lang="es-BO" b="1" i="1" smtClean="0">
                                <a:latin typeface="Cambria Math" panose="02040503050406030204" pitchFamily="18" charset="0"/>
                              </a:rPr>
                            </m:ctrlPr>
                          </m:dPr>
                          <m:e>
                            <m:r>
                              <a:rPr lang="es-BO" b="1" i="1" smtClean="0">
                                <a:latin typeface="Cambria Math" panose="02040503050406030204" pitchFamily="18" charset="0"/>
                              </a:rPr>
                              <m:t>𝒕</m:t>
                            </m:r>
                          </m:e>
                        </m:d>
                      </m:e>
                    </m:d>
                    <m:r>
                      <a:rPr lang="es-BO" b="1" i="1" smtClean="0">
                        <a:latin typeface="Cambria Math" panose="02040503050406030204" pitchFamily="18" charset="0"/>
                      </a:rPr>
                      <m:t>= </m:t>
                    </m:r>
                    <m:r>
                      <a:rPr lang="es-BO" b="1" i="1" smtClean="0">
                        <a:latin typeface="Cambria Math" panose="02040503050406030204" pitchFamily="18" charset="0"/>
                        <a:ea typeface="Cambria Math" panose="02040503050406030204" pitchFamily="18" charset="0"/>
                      </a:rPr>
                      <m:t>𝝁</m:t>
                    </m:r>
                  </m:oMath>
                </a14:m>
                <a:r>
                  <a:rPr lang="es-BO" b="1" dirty="0" smtClean="0">
                    <a:ea typeface="Cambria Math" panose="02040503050406030204" pitchFamily="18" charset="0"/>
                  </a:rPr>
                  <a:t> </a:t>
                </a:r>
              </a:p>
              <a:p>
                <a:pPr marL="0" indent="0" algn="just">
                  <a:buNone/>
                </a:pPr>
                <a14:m>
                  <m:oMathPara xmlns:m="http://schemas.openxmlformats.org/officeDocument/2006/math">
                    <m:oMathParaPr>
                      <m:jc m:val="centerGroup"/>
                    </m:oMathParaPr>
                    <m:oMath xmlns:m="http://schemas.openxmlformats.org/officeDocument/2006/math">
                      <m:d>
                        <m:dPr>
                          <m:ctrlPr>
                            <a:rPr lang="es-BO" sz="2000" i="1">
                              <a:latin typeface="Cambria Math" panose="02040503050406030204" pitchFamily="18" charset="0"/>
                              <a:ea typeface="Cambria Math" panose="02040503050406030204" pitchFamily="18" charset="0"/>
                            </a:rPr>
                          </m:ctrlPr>
                        </m:dPr>
                        <m:e>
                          <m:r>
                            <a:rPr lang="es-BO" sz="2000" i="1">
                              <a:latin typeface="Cambria Math" panose="02040503050406030204" pitchFamily="18" charset="0"/>
                              <a:ea typeface="Cambria Math" panose="02040503050406030204" pitchFamily="18" charset="0"/>
                            </a:rPr>
                            <m:t>𝑖𝑛𝑑𝑒𝑝𝑒𝑛𝑑𝑖𝑒𝑛𝑡𝑒</m:t>
                          </m:r>
                          <m:r>
                            <a:rPr lang="es-BO" sz="2000" i="1">
                              <a:latin typeface="Cambria Math" panose="02040503050406030204" pitchFamily="18" charset="0"/>
                              <a:ea typeface="Cambria Math" panose="02040503050406030204" pitchFamily="18" charset="0"/>
                            </a:rPr>
                            <m:t> </m:t>
                          </m:r>
                          <m:r>
                            <a:rPr lang="es-BO" sz="2000" i="1">
                              <a:latin typeface="Cambria Math" panose="02040503050406030204" pitchFamily="18" charset="0"/>
                              <a:ea typeface="Cambria Math" panose="02040503050406030204" pitchFamily="18" charset="0"/>
                            </a:rPr>
                            <m:t>𝑑𝑒𝑙</m:t>
                          </m:r>
                          <m:r>
                            <a:rPr lang="es-BO" sz="2000" i="1">
                              <a:latin typeface="Cambria Math" panose="02040503050406030204" pitchFamily="18" charset="0"/>
                              <a:ea typeface="Cambria Math" panose="02040503050406030204" pitchFamily="18" charset="0"/>
                            </a:rPr>
                            <m:t> </m:t>
                          </m:r>
                          <m:r>
                            <a:rPr lang="es-BO" sz="2000" i="1">
                              <a:latin typeface="Cambria Math" panose="02040503050406030204" pitchFamily="18" charset="0"/>
                              <a:ea typeface="Cambria Math" panose="02040503050406030204" pitchFamily="18" charset="0"/>
                            </a:rPr>
                            <m:t>𝑡𝑖𝑒𝑚𝑝𝑜</m:t>
                          </m:r>
                        </m:e>
                      </m:d>
                    </m:oMath>
                  </m:oMathPara>
                </a14:m>
                <a:endParaRPr lang="es-BO" i="1" dirty="0" smtClean="0">
                  <a:latin typeface="Cambria Math" panose="02040503050406030204" pitchFamily="18" charset="0"/>
                  <a:ea typeface="Cambria Math" panose="02040503050406030204" pitchFamily="18" charset="0"/>
                </a:endParaRPr>
              </a:p>
              <a:p>
                <a:pPr marL="0" indent="0" algn="just">
                  <a:buNone/>
                </a:pPr>
                <a:endParaRPr lang="es-BO" sz="1200" b="1" i="1" dirty="0" smtClean="0">
                  <a:latin typeface="Cambria Math" panose="02040503050406030204" pitchFamily="18" charset="0"/>
                  <a:ea typeface="Cambria Math" panose="02040503050406030204" pitchFamily="18" charset="0"/>
                </a:endParaRPr>
              </a:p>
              <a:p>
                <a:pPr marL="0" indent="0" algn="just">
                  <a:buNone/>
                </a:pPr>
                <a14:m>
                  <m:oMathPara xmlns:m="http://schemas.openxmlformats.org/officeDocument/2006/math">
                    <m:oMathParaPr>
                      <m:jc m:val="center"/>
                    </m:oMathParaPr>
                    <m:oMath xmlns:m="http://schemas.openxmlformats.org/officeDocument/2006/math">
                      <m:sSub>
                        <m:sSubPr>
                          <m:ctrlPr>
                            <a:rPr lang="es-BO" b="1" i="1" smtClean="0">
                              <a:latin typeface="Cambria Math" panose="02040503050406030204" pitchFamily="18" charset="0"/>
                              <a:ea typeface="Cambria Math" panose="02040503050406030204" pitchFamily="18" charset="0"/>
                            </a:rPr>
                          </m:ctrlPr>
                        </m:sSubPr>
                        <m:e>
                          <m:r>
                            <a:rPr lang="es-BO" b="1" i="1" smtClean="0">
                              <a:latin typeface="Cambria Math" panose="02040503050406030204" pitchFamily="18" charset="0"/>
                              <a:ea typeface="Cambria Math" panose="02040503050406030204" pitchFamily="18" charset="0"/>
                            </a:rPr>
                            <m:t>𝑽</m:t>
                          </m:r>
                        </m:e>
                        <m:sub>
                          <m:r>
                            <a:rPr lang="es-BO" b="1" i="1" smtClean="0">
                              <a:latin typeface="Cambria Math" panose="02040503050406030204" pitchFamily="18" charset="0"/>
                              <a:ea typeface="Cambria Math" panose="02040503050406030204" pitchFamily="18" charset="0"/>
                            </a:rPr>
                            <m:t>𝒙</m:t>
                          </m:r>
                        </m:sub>
                      </m:sSub>
                      <m:d>
                        <m:dPr>
                          <m:ctrlPr>
                            <a:rPr lang="es-BO" b="1" i="1" smtClean="0">
                              <a:latin typeface="Cambria Math" panose="02040503050406030204" pitchFamily="18" charset="0"/>
                              <a:ea typeface="Cambria Math" panose="02040503050406030204" pitchFamily="18" charset="0"/>
                            </a:rPr>
                          </m:ctrlPr>
                        </m:dPr>
                        <m:e>
                          <m:r>
                            <a:rPr lang="es-BO" b="1" i="1" smtClean="0">
                              <a:latin typeface="Cambria Math" panose="02040503050406030204" pitchFamily="18" charset="0"/>
                              <a:ea typeface="Cambria Math" panose="02040503050406030204" pitchFamily="18" charset="0"/>
                            </a:rPr>
                            <m:t>𝒕</m:t>
                          </m:r>
                          <m:r>
                            <a:rPr lang="es-BO" b="1" i="1" smtClean="0">
                              <a:latin typeface="Cambria Math" panose="02040503050406030204" pitchFamily="18" charset="0"/>
                              <a:ea typeface="Cambria Math" panose="02040503050406030204" pitchFamily="18" charset="0"/>
                            </a:rPr>
                            <m:t>𝟏</m:t>
                          </m:r>
                          <m:r>
                            <a:rPr lang="es-BO" b="1" i="1" smtClean="0">
                              <a:latin typeface="Cambria Math" panose="02040503050406030204" pitchFamily="18" charset="0"/>
                              <a:ea typeface="Cambria Math" panose="02040503050406030204" pitchFamily="18" charset="0"/>
                            </a:rPr>
                            <m:t>,</m:t>
                          </m:r>
                          <m:r>
                            <a:rPr lang="es-BO" b="1" i="1" smtClean="0">
                              <a:latin typeface="Cambria Math" panose="02040503050406030204" pitchFamily="18" charset="0"/>
                              <a:ea typeface="Cambria Math" panose="02040503050406030204" pitchFamily="18" charset="0"/>
                            </a:rPr>
                            <m:t>𝒕</m:t>
                          </m:r>
                          <m:r>
                            <a:rPr lang="es-BO" b="1" i="1" smtClean="0">
                              <a:latin typeface="Cambria Math" panose="02040503050406030204" pitchFamily="18" charset="0"/>
                              <a:ea typeface="Cambria Math" panose="02040503050406030204" pitchFamily="18" charset="0"/>
                            </a:rPr>
                            <m:t>𝟐</m:t>
                          </m:r>
                        </m:e>
                      </m:d>
                      <m:r>
                        <a:rPr lang="es-BO" b="1" i="1" smtClean="0">
                          <a:latin typeface="Cambria Math" panose="02040503050406030204" pitchFamily="18" charset="0"/>
                          <a:ea typeface="Cambria Math" panose="02040503050406030204" pitchFamily="18" charset="0"/>
                        </a:rPr>
                        <m:t>= </m:t>
                      </m:r>
                      <m:sSub>
                        <m:sSubPr>
                          <m:ctrlPr>
                            <a:rPr lang="es-BO" b="1" i="1" smtClean="0">
                              <a:latin typeface="Cambria Math" panose="02040503050406030204" pitchFamily="18" charset="0"/>
                              <a:ea typeface="Cambria Math" panose="02040503050406030204" pitchFamily="18" charset="0"/>
                            </a:rPr>
                          </m:ctrlPr>
                        </m:sSubPr>
                        <m:e>
                          <m:r>
                            <a:rPr lang="es-BO" b="1" i="1" smtClean="0">
                              <a:latin typeface="Cambria Math" panose="02040503050406030204" pitchFamily="18" charset="0"/>
                              <a:ea typeface="Cambria Math" panose="02040503050406030204" pitchFamily="18" charset="0"/>
                            </a:rPr>
                            <m:t>𝑽</m:t>
                          </m:r>
                        </m:e>
                        <m:sub>
                          <m:r>
                            <a:rPr lang="es-BO" b="1" i="1" smtClean="0">
                              <a:latin typeface="Cambria Math" panose="02040503050406030204" pitchFamily="18" charset="0"/>
                              <a:ea typeface="Cambria Math" panose="02040503050406030204" pitchFamily="18" charset="0"/>
                            </a:rPr>
                            <m:t>𝒙</m:t>
                          </m:r>
                        </m:sub>
                      </m:sSub>
                      <m:d>
                        <m:dPr>
                          <m:ctrlPr>
                            <a:rPr lang="es-BO" b="1" i="1" smtClean="0">
                              <a:latin typeface="Cambria Math" panose="02040503050406030204" pitchFamily="18" charset="0"/>
                              <a:ea typeface="Cambria Math" panose="02040503050406030204" pitchFamily="18" charset="0"/>
                            </a:rPr>
                          </m:ctrlPr>
                        </m:dPr>
                        <m:e>
                          <m:r>
                            <a:rPr lang="es-BO" b="1" i="1" smtClean="0">
                              <a:latin typeface="Cambria Math" panose="02040503050406030204" pitchFamily="18" charset="0"/>
                              <a:ea typeface="Cambria Math" panose="02040503050406030204" pitchFamily="18" charset="0"/>
                            </a:rPr>
                            <m:t>𝝉</m:t>
                          </m:r>
                        </m:e>
                      </m:d>
                      <m:r>
                        <a:rPr lang="es-BO" b="0" i="1" smtClean="0">
                          <a:latin typeface="Cambria Math" panose="02040503050406030204" pitchFamily="18" charset="0"/>
                          <a:ea typeface="Cambria Math" panose="02040503050406030204" pitchFamily="18" charset="0"/>
                        </a:rPr>
                        <m:t>     </m:t>
                      </m:r>
                    </m:oMath>
                  </m:oMathPara>
                </a14:m>
                <a:endParaRPr lang="es-BO" b="0" i="1" dirty="0" smtClean="0">
                  <a:latin typeface="Cambria Math" panose="02040503050406030204" pitchFamily="18" charset="0"/>
                  <a:ea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s-BO" sz="2000" b="0" i="1" smtClean="0">
                          <a:latin typeface="Cambria Math" panose="02040503050406030204" pitchFamily="18" charset="0"/>
                          <a:ea typeface="Cambria Math" panose="02040503050406030204" pitchFamily="18" charset="0"/>
                        </a:rPr>
                        <m:t>𝜏</m:t>
                      </m:r>
                      <m:r>
                        <a:rPr lang="es-BO" sz="2000" b="0" i="1" smtClean="0">
                          <a:latin typeface="Cambria Math" panose="02040503050406030204" pitchFamily="18" charset="0"/>
                          <a:ea typeface="Cambria Math" panose="02040503050406030204" pitchFamily="18" charset="0"/>
                        </a:rPr>
                        <m:t>=</m:t>
                      </m:r>
                      <m:r>
                        <a:rPr lang="es-BO" sz="2000" b="0" i="1" smtClean="0">
                          <a:latin typeface="Cambria Math" panose="02040503050406030204" pitchFamily="18" charset="0"/>
                          <a:ea typeface="Cambria Math" panose="02040503050406030204" pitchFamily="18" charset="0"/>
                        </a:rPr>
                        <m:t>𝑡</m:t>
                      </m:r>
                      <m:r>
                        <a:rPr lang="es-BO" sz="2000" b="0" i="1" smtClean="0">
                          <a:latin typeface="Cambria Math" panose="02040503050406030204" pitchFamily="18" charset="0"/>
                          <a:ea typeface="Cambria Math" panose="02040503050406030204" pitchFamily="18" charset="0"/>
                        </a:rPr>
                        <m:t>2−</m:t>
                      </m:r>
                      <m:r>
                        <a:rPr lang="es-BO" sz="2000" b="0" i="1" smtClean="0">
                          <a:latin typeface="Cambria Math" panose="02040503050406030204" pitchFamily="18" charset="0"/>
                          <a:ea typeface="Cambria Math" panose="02040503050406030204" pitchFamily="18" charset="0"/>
                        </a:rPr>
                        <m:t>𝑡</m:t>
                      </m:r>
                      <m:r>
                        <a:rPr lang="es-BO" sz="2000" b="0" i="1" smtClean="0">
                          <a:latin typeface="Cambria Math" panose="02040503050406030204" pitchFamily="18" charset="0"/>
                          <a:ea typeface="Cambria Math" panose="02040503050406030204" pitchFamily="18" charset="0"/>
                        </a:rPr>
                        <m:t>1 (</m:t>
                      </m:r>
                      <m:r>
                        <a:rPr lang="es-BO" sz="2000" b="0" i="1" smtClean="0">
                          <a:latin typeface="Cambria Math" panose="02040503050406030204" pitchFamily="18" charset="0"/>
                          <a:ea typeface="Cambria Math" panose="02040503050406030204" pitchFamily="18" charset="0"/>
                        </a:rPr>
                        <m:t>𝑑𝑒𝑝𝑒𝑛𝑑𝑒</m:t>
                      </m:r>
                      <m:r>
                        <a:rPr lang="es-BO" sz="2000" b="0" i="1" smtClean="0">
                          <a:latin typeface="Cambria Math" panose="02040503050406030204" pitchFamily="18" charset="0"/>
                          <a:ea typeface="Cambria Math" panose="02040503050406030204" pitchFamily="18" charset="0"/>
                        </a:rPr>
                        <m:t> </m:t>
                      </m:r>
                      <m:r>
                        <a:rPr lang="es-BO" sz="2000" b="0" i="1" smtClean="0">
                          <a:latin typeface="Cambria Math" panose="02040503050406030204" pitchFamily="18" charset="0"/>
                          <a:ea typeface="Cambria Math" panose="02040503050406030204" pitchFamily="18" charset="0"/>
                        </a:rPr>
                        <m:t>𝑠𝑜𝑙𝑜</m:t>
                      </m:r>
                      <m:r>
                        <a:rPr lang="es-BO" sz="2000" b="0" i="1" smtClean="0">
                          <a:latin typeface="Cambria Math" panose="02040503050406030204" pitchFamily="18" charset="0"/>
                          <a:ea typeface="Cambria Math" panose="02040503050406030204" pitchFamily="18" charset="0"/>
                        </a:rPr>
                        <m:t> </m:t>
                      </m:r>
                      <m:r>
                        <a:rPr lang="es-BO" sz="2000" b="0" i="1" smtClean="0">
                          <a:latin typeface="Cambria Math" panose="02040503050406030204" pitchFamily="18" charset="0"/>
                          <a:ea typeface="Cambria Math" panose="02040503050406030204" pitchFamily="18" charset="0"/>
                        </a:rPr>
                        <m:t>𝑑𝑒</m:t>
                      </m:r>
                      <m:r>
                        <a:rPr lang="es-BO" sz="2000" b="0" i="1" smtClean="0">
                          <a:latin typeface="Cambria Math" panose="02040503050406030204" pitchFamily="18" charset="0"/>
                          <a:ea typeface="Cambria Math" panose="02040503050406030204" pitchFamily="18" charset="0"/>
                        </a:rPr>
                        <m:t> </m:t>
                      </m:r>
                      <m:r>
                        <a:rPr lang="es-BO" sz="2000" b="0" i="1" smtClean="0">
                          <a:latin typeface="Cambria Math" panose="02040503050406030204" pitchFamily="18" charset="0"/>
                          <a:ea typeface="Cambria Math" panose="02040503050406030204" pitchFamily="18" charset="0"/>
                        </a:rPr>
                        <m:t>𝑙𝑎</m:t>
                      </m:r>
                      <m:r>
                        <a:rPr lang="es-BO" sz="2000" b="0" i="1" smtClean="0">
                          <a:latin typeface="Cambria Math" panose="02040503050406030204" pitchFamily="18" charset="0"/>
                          <a:ea typeface="Cambria Math" panose="02040503050406030204" pitchFamily="18" charset="0"/>
                        </a:rPr>
                        <m:t> </m:t>
                      </m:r>
                      <m:r>
                        <a:rPr lang="es-BO" sz="2000" b="0" i="1" smtClean="0">
                          <a:latin typeface="Cambria Math" panose="02040503050406030204" pitchFamily="18" charset="0"/>
                          <a:ea typeface="Cambria Math" panose="02040503050406030204" pitchFamily="18" charset="0"/>
                        </a:rPr>
                        <m:t>𝑑𝑖𝑠𝑡𝑎𝑛𝑐𝑖𝑎</m:t>
                      </m:r>
                      <m:r>
                        <a:rPr lang="es-BO" sz="2000" b="0" i="1" smtClean="0">
                          <a:latin typeface="Cambria Math" panose="02040503050406030204" pitchFamily="18" charset="0"/>
                          <a:ea typeface="Cambria Math" panose="02040503050406030204" pitchFamily="18" charset="0"/>
                        </a:rPr>
                        <m:t> </m:t>
                      </m:r>
                      <m:r>
                        <a:rPr lang="es-BO" sz="2000" b="0" i="1" smtClean="0">
                          <a:latin typeface="Cambria Math" panose="02040503050406030204" pitchFamily="18" charset="0"/>
                          <a:ea typeface="Cambria Math" panose="02040503050406030204" pitchFamily="18" charset="0"/>
                        </a:rPr>
                        <m:t>𝑒𝑛𝑡𝑟𝑒</m:t>
                      </m:r>
                      <m:r>
                        <a:rPr lang="es-BO" sz="2000" b="0" i="1" smtClean="0">
                          <a:latin typeface="Cambria Math" panose="02040503050406030204" pitchFamily="18" charset="0"/>
                          <a:ea typeface="Cambria Math" panose="02040503050406030204" pitchFamily="18" charset="0"/>
                        </a:rPr>
                        <m:t> </m:t>
                      </m:r>
                      <m:r>
                        <a:rPr lang="es-BO" sz="2000" b="0" i="1" smtClean="0">
                          <a:latin typeface="Cambria Math" panose="02040503050406030204" pitchFamily="18" charset="0"/>
                          <a:ea typeface="Cambria Math" panose="02040503050406030204" pitchFamily="18" charset="0"/>
                        </a:rPr>
                        <m:t>𝑙𝑜𝑠</m:t>
                      </m:r>
                      <m:r>
                        <a:rPr lang="es-BO" sz="2000" b="0" i="1" smtClean="0">
                          <a:latin typeface="Cambria Math" panose="02040503050406030204" pitchFamily="18" charset="0"/>
                          <a:ea typeface="Cambria Math" panose="02040503050406030204" pitchFamily="18" charset="0"/>
                        </a:rPr>
                        <m:t> </m:t>
                      </m:r>
                      <m:r>
                        <a:rPr lang="es-BO" sz="2000" b="0" i="1" smtClean="0">
                          <a:latin typeface="Cambria Math" panose="02040503050406030204" pitchFamily="18" charset="0"/>
                          <a:ea typeface="Cambria Math" panose="02040503050406030204" pitchFamily="18" charset="0"/>
                        </a:rPr>
                        <m:t>𝑡𝑖𝑒𝑚𝑝𝑜𝑠</m:t>
                      </m:r>
                      <m:r>
                        <a:rPr lang="es-BO" sz="2000" b="0" i="1" smtClean="0">
                          <a:latin typeface="Cambria Math" panose="02040503050406030204" pitchFamily="18" charset="0"/>
                          <a:ea typeface="Cambria Math" panose="02040503050406030204" pitchFamily="18" charset="0"/>
                        </a:rPr>
                        <m:t> </m:t>
                      </m:r>
                      <m:r>
                        <a:rPr lang="es-BO" sz="2000" b="0" i="1" smtClean="0">
                          <a:latin typeface="Cambria Math" panose="02040503050406030204" pitchFamily="18" charset="0"/>
                          <a:ea typeface="Cambria Math" panose="02040503050406030204" pitchFamily="18" charset="0"/>
                        </a:rPr>
                        <m:t>𝑐𝑜𝑛𝑠𝑖𝑑𝑒𝑟𝑎𝑑𝑜𝑠</m:t>
                      </m:r>
                      <m:r>
                        <a:rPr lang="es-BO" sz="2000" b="0" i="1" smtClean="0">
                          <a:latin typeface="Cambria Math" panose="02040503050406030204" pitchFamily="18" charset="0"/>
                          <a:ea typeface="Cambria Math" panose="02040503050406030204" pitchFamily="18" charset="0"/>
                        </a:rPr>
                        <m:t>)</m:t>
                      </m:r>
                    </m:oMath>
                  </m:oMathPara>
                </a14:m>
                <a:endParaRPr lang="es-BO" sz="2000" b="0" dirty="0" smtClean="0">
                  <a:ea typeface="Cambria Math" panose="02040503050406030204" pitchFamily="18" charset="0"/>
                </a:endParaRPr>
              </a:p>
              <a:p>
                <a:pPr marL="0" indent="0" algn="just">
                  <a:buNone/>
                </a:pPr>
                <a:r>
                  <a:rPr lang="es-BO" b="1" dirty="0" smtClean="0">
                    <a:ea typeface="Cambria Math" panose="02040503050406030204" pitchFamily="18" charset="0"/>
                  </a:rPr>
                  <a:t>Propiedades:</a:t>
                </a:r>
              </a:p>
              <a:p>
                <a:pPr algn="just"/>
                <a:r>
                  <a:rPr lang="es-BO" sz="2600" b="0" dirty="0" smtClean="0">
                    <a:ea typeface="Cambria Math" panose="02040503050406030204" pitchFamily="18" charset="0"/>
                  </a:rPr>
                  <a:t>La potencia </a:t>
                </a:r>
                <a14:m>
                  <m:oMath xmlns:m="http://schemas.openxmlformats.org/officeDocument/2006/math">
                    <m:r>
                      <a:rPr lang="es-BO" sz="2600" b="0" i="1" smtClean="0">
                        <a:latin typeface="Cambria Math" panose="02040503050406030204" pitchFamily="18" charset="0"/>
                        <a:ea typeface="Cambria Math" panose="02040503050406030204" pitchFamily="18" charset="0"/>
                      </a:rPr>
                      <m:t>𝐸</m:t>
                    </m:r>
                    <m:d>
                      <m:dPr>
                        <m:ctrlPr>
                          <a:rPr lang="es-BO" sz="2600" b="0" i="1" smtClean="0">
                            <a:latin typeface="Cambria Math" panose="02040503050406030204" pitchFamily="18" charset="0"/>
                            <a:ea typeface="Cambria Math" panose="02040503050406030204" pitchFamily="18" charset="0"/>
                          </a:rPr>
                        </m:ctrlPr>
                      </m:dPr>
                      <m:e>
                        <m:sSup>
                          <m:sSupPr>
                            <m:ctrlPr>
                              <a:rPr lang="es-BO" sz="2600" b="0" i="1" smtClean="0">
                                <a:latin typeface="Cambria Math" panose="02040503050406030204" pitchFamily="18" charset="0"/>
                                <a:ea typeface="Cambria Math" panose="02040503050406030204" pitchFamily="18" charset="0"/>
                              </a:rPr>
                            </m:ctrlPr>
                          </m:sSupPr>
                          <m:e>
                            <m:r>
                              <a:rPr lang="es-BO" sz="2600" b="0" i="1" smtClean="0">
                                <a:latin typeface="Cambria Math" panose="02040503050406030204" pitchFamily="18" charset="0"/>
                                <a:ea typeface="Cambria Math" panose="02040503050406030204" pitchFamily="18" charset="0"/>
                              </a:rPr>
                              <m:t>𝑋</m:t>
                            </m:r>
                            <m:d>
                              <m:dPr>
                                <m:ctrlPr>
                                  <a:rPr lang="es-BO" sz="2600" b="0" i="1" smtClean="0">
                                    <a:latin typeface="Cambria Math" panose="02040503050406030204" pitchFamily="18" charset="0"/>
                                    <a:ea typeface="Cambria Math" panose="02040503050406030204" pitchFamily="18" charset="0"/>
                                  </a:rPr>
                                </m:ctrlPr>
                              </m:dPr>
                              <m:e>
                                <m:r>
                                  <a:rPr lang="es-BO" sz="2600" b="0" i="1" smtClean="0">
                                    <a:latin typeface="Cambria Math" panose="02040503050406030204" pitchFamily="18" charset="0"/>
                                    <a:ea typeface="Cambria Math" panose="02040503050406030204" pitchFamily="18" charset="0"/>
                                  </a:rPr>
                                  <m:t>𝑡</m:t>
                                </m:r>
                              </m:e>
                            </m:d>
                          </m:e>
                          <m:sup>
                            <m:r>
                              <a:rPr lang="es-BO" sz="2600" b="0" i="1" smtClean="0">
                                <a:latin typeface="Cambria Math" panose="02040503050406030204" pitchFamily="18" charset="0"/>
                                <a:ea typeface="Cambria Math" panose="02040503050406030204" pitchFamily="18" charset="0"/>
                              </a:rPr>
                              <m:t>2</m:t>
                            </m:r>
                          </m:sup>
                        </m:sSup>
                      </m:e>
                    </m:d>
                  </m:oMath>
                </a14:m>
                <a:r>
                  <a:rPr lang="es-BO" sz="2600" b="0" dirty="0" smtClean="0">
                    <a:ea typeface="Cambria Math" panose="02040503050406030204" pitchFamily="18" charset="0"/>
                  </a:rPr>
                  <a:t> no depende de t; puesto que </a:t>
                </a:r>
                <a14:m>
                  <m:oMath xmlns:m="http://schemas.openxmlformats.org/officeDocument/2006/math">
                    <m:r>
                      <a:rPr lang="es-BO" sz="2600" b="0" i="1" smtClean="0">
                        <a:latin typeface="Cambria Math" panose="02040503050406030204" pitchFamily="18" charset="0"/>
                        <a:ea typeface="Cambria Math" panose="02040503050406030204" pitchFamily="18" charset="0"/>
                      </a:rPr>
                      <m:t>𝐸</m:t>
                    </m:r>
                    <m:d>
                      <m:dPr>
                        <m:ctrlPr>
                          <a:rPr lang="es-BO" sz="2600" b="0" i="1" smtClean="0">
                            <a:latin typeface="Cambria Math" panose="02040503050406030204" pitchFamily="18" charset="0"/>
                            <a:ea typeface="Cambria Math" panose="02040503050406030204" pitchFamily="18" charset="0"/>
                          </a:rPr>
                        </m:ctrlPr>
                      </m:dPr>
                      <m:e>
                        <m:sSup>
                          <m:sSupPr>
                            <m:ctrlPr>
                              <a:rPr lang="es-BO" sz="2600" b="0" i="1" smtClean="0">
                                <a:latin typeface="Cambria Math" panose="02040503050406030204" pitchFamily="18" charset="0"/>
                                <a:ea typeface="Cambria Math" panose="02040503050406030204" pitchFamily="18" charset="0"/>
                              </a:rPr>
                            </m:ctrlPr>
                          </m:sSupPr>
                          <m:e>
                            <m:r>
                              <a:rPr lang="es-BO" sz="2600" b="0" i="1" smtClean="0">
                                <a:latin typeface="Cambria Math" panose="02040503050406030204" pitchFamily="18" charset="0"/>
                                <a:ea typeface="Cambria Math" panose="02040503050406030204" pitchFamily="18" charset="0"/>
                              </a:rPr>
                              <m:t>𝑋</m:t>
                            </m:r>
                            <m:d>
                              <m:dPr>
                                <m:ctrlPr>
                                  <a:rPr lang="es-BO" sz="2600" b="0" i="1" smtClean="0">
                                    <a:latin typeface="Cambria Math" panose="02040503050406030204" pitchFamily="18" charset="0"/>
                                    <a:ea typeface="Cambria Math" panose="02040503050406030204" pitchFamily="18" charset="0"/>
                                  </a:rPr>
                                </m:ctrlPr>
                              </m:dPr>
                              <m:e>
                                <m:r>
                                  <a:rPr lang="es-BO" sz="2600" b="0" i="1" smtClean="0">
                                    <a:latin typeface="Cambria Math" panose="02040503050406030204" pitchFamily="18" charset="0"/>
                                    <a:ea typeface="Cambria Math" panose="02040503050406030204" pitchFamily="18" charset="0"/>
                                  </a:rPr>
                                  <m:t>𝑡</m:t>
                                </m:r>
                              </m:e>
                            </m:d>
                          </m:e>
                          <m:sup>
                            <m:r>
                              <a:rPr lang="es-BO" sz="2600" b="0" i="1" smtClean="0">
                                <a:latin typeface="Cambria Math" panose="02040503050406030204" pitchFamily="18" charset="0"/>
                                <a:ea typeface="Cambria Math" panose="02040503050406030204" pitchFamily="18" charset="0"/>
                              </a:rPr>
                              <m:t>2</m:t>
                            </m:r>
                          </m:sup>
                        </m:sSup>
                      </m:e>
                    </m:d>
                    <m:r>
                      <a:rPr lang="es-BO" sz="2600" b="0" i="1" smtClean="0">
                        <a:latin typeface="Cambria Math" panose="02040503050406030204" pitchFamily="18" charset="0"/>
                        <a:ea typeface="Cambria Math" panose="02040503050406030204" pitchFamily="18" charset="0"/>
                      </a:rPr>
                      <m:t>= </m:t>
                    </m:r>
                    <m:sSub>
                      <m:sSubPr>
                        <m:ctrlPr>
                          <a:rPr lang="es-BO" sz="2600" b="0" i="1" smtClean="0">
                            <a:latin typeface="Cambria Math" panose="02040503050406030204" pitchFamily="18" charset="0"/>
                            <a:ea typeface="Cambria Math" panose="02040503050406030204" pitchFamily="18" charset="0"/>
                          </a:rPr>
                        </m:ctrlPr>
                      </m:sSubPr>
                      <m:e>
                        <m:r>
                          <a:rPr lang="es-BO" sz="2600" b="0" i="1" smtClean="0">
                            <a:latin typeface="Cambria Math" panose="02040503050406030204" pitchFamily="18" charset="0"/>
                            <a:ea typeface="Cambria Math" panose="02040503050406030204" pitchFamily="18" charset="0"/>
                          </a:rPr>
                          <m:t>𝑅</m:t>
                        </m:r>
                      </m:e>
                      <m:sub>
                        <m:r>
                          <a:rPr lang="es-BO" sz="2600" b="0" i="1" smtClean="0">
                            <a:latin typeface="Cambria Math" panose="02040503050406030204" pitchFamily="18" charset="0"/>
                            <a:ea typeface="Cambria Math" panose="02040503050406030204" pitchFamily="18" charset="0"/>
                          </a:rPr>
                          <m:t>𝑋</m:t>
                        </m:r>
                      </m:sub>
                    </m:sSub>
                    <m:r>
                      <a:rPr lang="es-BO" sz="2600" b="0" i="1" smtClean="0">
                        <a:latin typeface="Cambria Math" panose="02040503050406030204" pitchFamily="18" charset="0"/>
                        <a:ea typeface="Cambria Math" panose="02040503050406030204" pitchFamily="18" charset="0"/>
                      </a:rPr>
                      <m:t>(0)</m:t>
                    </m:r>
                  </m:oMath>
                </a14:m>
                <a:endParaRPr lang="es-BO" sz="2600" b="0" dirty="0" smtClean="0">
                  <a:ea typeface="Cambria Math" panose="02040503050406030204" pitchFamily="18" charset="0"/>
                </a:endParaRPr>
              </a:p>
              <a:p>
                <a:pPr algn="just"/>
                <a:endParaRPr lang="es-BO" sz="800" b="0" dirty="0" smtClean="0">
                  <a:ea typeface="Cambria Math" panose="02040503050406030204" pitchFamily="18" charset="0"/>
                </a:endParaRPr>
              </a:p>
              <a:p>
                <a:pPr algn="just"/>
                <a14:m>
                  <m:oMath xmlns:m="http://schemas.openxmlformats.org/officeDocument/2006/math">
                    <m:sSub>
                      <m:sSubPr>
                        <m:ctrlPr>
                          <a:rPr lang="es-BO" sz="2600" b="0" i="1" smtClean="0">
                            <a:latin typeface="Cambria Math" panose="02040503050406030204" pitchFamily="18" charset="0"/>
                            <a:ea typeface="Cambria Math" panose="02040503050406030204" pitchFamily="18" charset="0"/>
                          </a:rPr>
                        </m:ctrlPr>
                      </m:sSubPr>
                      <m:e>
                        <m:r>
                          <a:rPr lang="es-BO" sz="2600" b="0" i="1" smtClean="0">
                            <a:latin typeface="Cambria Math" panose="02040503050406030204" pitchFamily="18" charset="0"/>
                            <a:ea typeface="Cambria Math" panose="02040503050406030204" pitchFamily="18" charset="0"/>
                          </a:rPr>
                          <m:t>𝑅</m:t>
                        </m:r>
                      </m:e>
                      <m:sub>
                        <m:r>
                          <a:rPr lang="es-BO" sz="2600" b="0" i="1" smtClean="0">
                            <a:latin typeface="Cambria Math" panose="02040503050406030204" pitchFamily="18" charset="0"/>
                            <a:ea typeface="Cambria Math" panose="02040503050406030204" pitchFamily="18" charset="0"/>
                          </a:rPr>
                          <m:t>𝑋</m:t>
                        </m:r>
                      </m:sub>
                    </m:sSub>
                    <m:d>
                      <m:dPr>
                        <m:ctrlPr>
                          <a:rPr lang="es-BO" sz="2600" b="0" i="1" smtClean="0">
                            <a:latin typeface="Cambria Math" panose="02040503050406030204" pitchFamily="18" charset="0"/>
                            <a:ea typeface="Cambria Math" panose="02040503050406030204" pitchFamily="18" charset="0"/>
                          </a:rPr>
                        </m:ctrlPr>
                      </m:dPr>
                      <m:e>
                        <m:r>
                          <a:rPr lang="es-BO" sz="2600" b="0" i="1" smtClean="0">
                            <a:latin typeface="Cambria Math" panose="02040503050406030204" pitchFamily="18" charset="0"/>
                            <a:ea typeface="Cambria Math" panose="02040503050406030204" pitchFamily="18" charset="0"/>
                          </a:rPr>
                          <m:t>𝜏</m:t>
                        </m:r>
                      </m:e>
                    </m:d>
                    <m:r>
                      <a:rPr lang="es-BO" sz="2600" b="0" i="1" smtClean="0">
                        <a:latin typeface="Cambria Math" panose="02040503050406030204" pitchFamily="18" charset="0"/>
                        <a:ea typeface="Cambria Math" panose="02040503050406030204" pitchFamily="18" charset="0"/>
                      </a:rPr>
                      <m:t>= </m:t>
                    </m:r>
                    <m:sSub>
                      <m:sSubPr>
                        <m:ctrlPr>
                          <a:rPr lang="es-BO" sz="2600" b="0" i="1" smtClean="0">
                            <a:latin typeface="Cambria Math" panose="02040503050406030204" pitchFamily="18" charset="0"/>
                            <a:ea typeface="Cambria Math" panose="02040503050406030204" pitchFamily="18" charset="0"/>
                          </a:rPr>
                        </m:ctrlPr>
                      </m:sSubPr>
                      <m:e>
                        <m:r>
                          <a:rPr lang="es-BO" sz="2600" b="0" i="1" smtClean="0">
                            <a:latin typeface="Cambria Math" panose="02040503050406030204" pitchFamily="18" charset="0"/>
                            <a:ea typeface="Cambria Math" panose="02040503050406030204" pitchFamily="18" charset="0"/>
                          </a:rPr>
                          <m:t>𝑅</m:t>
                        </m:r>
                      </m:e>
                      <m:sub>
                        <m:r>
                          <a:rPr lang="es-BO" sz="2600" b="0" i="1" smtClean="0">
                            <a:latin typeface="Cambria Math" panose="02040503050406030204" pitchFamily="18" charset="0"/>
                            <a:ea typeface="Cambria Math" panose="02040503050406030204" pitchFamily="18" charset="0"/>
                          </a:rPr>
                          <m:t>𝑋</m:t>
                        </m:r>
                      </m:sub>
                    </m:sSub>
                    <m:r>
                      <a:rPr lang="es-BO" sz="2600" b="0" i="1" smtClean="0">
                        <a:latin typeface="Cambria Math" panose="02040503050406030204" pitchFamily="18" charset="0"/>
                        <a:ea typeface="Cambria Math" panose="02040503050406030204" pitchFamily="18" charset="0"/>
                      </a:rPr>
                      <m:t>(−</m:t>
                    </m:r>
                    <m:r>
                      <a:rPr lang="es-BO" sz="2600" b="0" i="1" smtClean="0">
                        <a:latin typeface="Cambria Math" panose="02040503050406030204" pitchFamily="18" charset="0"/>
                        <a:ea typeface="Cambria Math" panose="02040503050406030204" pitchFamily="18" charset="0"/>
                      </a:rPr>
                      <m:t>𝜏</m:t>
                    </m:r>
                    <m:r>
                      <a:rPr lang="es-BO" sz="2600" b="0" i="1" smtClean="0">
                        <a:latin typeface="Cambria Math" panose="02040503050406030204" pitchFamily="18" charset="0"/>
                        <a:ea typeface="Cambria Math" panose="02040503050406030204" pitchFamily="18" charset="0"/>
                      </a:rPr>
                      <m:t>)</m:t>
                    </m:r>
                  </m:oMath>
                </a14:m>
                <a:endParaRPr lang="es-BO" sz="2600" b="0" dirty="0" smtClean="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20835"/>
              </a:xfrm>
              <a:blipFill rotWithShape="0">
                <a:blip r:embed="rId2"/>
                <a:stretch>
                  <a:fillRect l="-1043" t="-2528" r="-986" b="-506"/>
                </a:stretch>
              </a:blipFill>
            </p:spPr>
            <p:txBody>
              <a:bodyPr/>
              <a:lstStyle/>
              <a:p>
                <a:r>
                  <a:rPr lang="es-BO">
                    <a:noFill/>
                  </a:rPr>
                  <a:t> </a:t>
                </a:r>
              </a:p>
            </p:txBody>
          </p:sp>
        </mc:Fallback>
      </mc:AlternateContent>
    </p:spTree>
    <p:extLst>
      <p:ext uri="{BB962C8B-B14F-4D97-AF65-F5344CB8AC3E}">
        <p14:creationId xmlns:p14="http://schemas.microsoft.com/office/powerpoint/2010/main" val="3157198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5400" b="1" dirty="0">
                <a:solidFill>
                  <a:srgbClr val="FF0000"/>
                </a:solidFill>
                <a:latin typeface="Aharoni" panose="02010803020104030203" pitchFamily="2" charset="-79"/>
                <a:cs typeface="Aharoni" panose="02010803020104030203" pitchFamily="2" charset="-79"/>
              </a:rPr>
              <a:t>4. PROCESOS ESTACIONARIOS</a:t>
            </a:r>
            <a:endParaRPr lang="es-BO" sz="5400" dirty="0"/>
          </a:p>
        </p:txBody>
      </p:sp>
      <p:sp>
        <p:nvSpPr>
          <p:cNvPr id="3" name="Content Placeholder 2"/>
          <p:cNvSpPr>
            <a:spLocks noGrp="1"/>
          </p:cNvSpPr>
          <p:nvPr>
            <p:ph idx="1"/>
          </p:nvPr>
        </p:nvSpPr>
        <p:spPr/>
        <p:txBody>
          <a:bodyPr/>
          <a:lstStyle/>
          <a:p>
            <a:pPr marL="0" indent="0">
              <a:buNone/>
            </a:pPr>
            <a:r>
              <a:rPr lang="es-BO" b="1" dirty="0" smtClean="0"/>
              <a:t>Características</a:t>
            </a:r>
            <a:endParaRPr lang="es-BO" b="1" dirty="0"/>
          </a:p>
          <a:p>
            <a:r>
              <a:rPr lang="es-BO" dirty="0" smtClean="0"/>
              <a:t>Estacionario en sentido estricto </a:t>
            </a:r>
            <a:r>
              <a:rPr lang="es-BO" dirty="0" smtClean="0">
                <a:sym typeface="Wingdings" panose="05000000000000000000" pitchFamily="2" charset="2"/>
              </a:rPr>
              <a:t> sentido débil</a:t>
            </a:r>
          </a:p>
          <a:p>
            <a:endParaRPr lang="es-BO" dirty="0" smtClean="0">
              <a:sym typeface="Wingdings" panose="05000000000000000000" pitchFamily="2" charset="2"/>
            </a:endParaRPr>
          </a:p>
          <a:p>
            <a:r>
              <a:rPr lang="es-BO" dirty="0" smtClean="0">
                <a:sym typeface="Wingdings" panose="05000000000000000000" pitchFamily="2" charset="2"/>
              </a:rPr>
              <a:t>Si el proceso es gaussiano: estricto = débil</a:t>
            </a:r>
          </a:p>
          <a:p>
            <a:pPr marL="0" indent="0">
              <a:buNone/>
            </a:pPr>
            <a:endParaRPr lang="es-BO" dirty="0"/>
          </a:p>
        </p:txBody>
      </p:sp>
      <p:pic>
        <p:nvPicPr>
          <p:cNvPr id="1026" name="Picture 2" descr="7 CARACTERÍSTICAS DE INTERNET Y LAS REDES SOCIALES QUE TODO USUARIO DEBE  CONOC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9118" y="4176215"/>
            <a:ext cx="5633764" cy="246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6954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4800" b="1" dirty="0">
                <a:solidFill>
                  <a:srgbClr val="FF0000"/>
                </a:solidFill>
                <a:latin typeface="Aharoni" panose="02010803020104030203" pitchFamily="2" charset="-79"/>
                <a:cs typeface="Aharoni" panose="02010803020104030203" pitchFamily="2" charset="-79"/>
              </a:rPr>
              <a:t>5</a:t>
            </a:r>
            <a:r>
              <a:rPr lang="es-BO" sz="4800" b="1" dirty="0" smtClean="0">
                <a:solidFill>
                  <a:srgbClr val="FF0000"/>
                </a:solidFill>
                <a:latin typeface="Aharoni" panose="02010803020104030203" pitchFamily="2" charset="-79"/>
                <a:cs typeface="Aharoni" panose="02010803020104030203" pitchFamily="2" charset="-79"/>
              </a:rPr>
              <a:t>. CADENAS DE MARKOV</a:t>
            </a:r>
            <a:endParaRPr lang="es-BO" sz="4800" dirty="0"/>
          </a:p>
        </p:txBody>
      </p:sp>
      <p:sp>
        <p:nvSpPr>
          <p:cNvPr id="3" name="Content Placeholder 2"/>
          <p:cNvSpPr>
            <a:spLocks noGrp="1"/>
          </p:cNvSpPr>
          <p:nvPr>
            <p:ph idx="1"/>
          </p:nvPr>
        </p:nvSpPr>
        <p:spPr/>
        <p:txBody>
          <a:bodyPr/>
          <a:lstStyle/>
          <a:p>
            <a:pPr marL="0" indent="0" algn="ctr">
              <a:buNone/>
            </a:pPr>
            <a:r>
              <a:rPr lang="es-BO" dirty="0"/>
              <a:t>Un proceso de </a:t>
            </a:r>
            <a:r>
              <a:rPr lang="es-BO" dirty="0" err="1"/>
              <a:t>Markov</a:t>
            </a:r>
            <a:r>
              <a:rPr lang="es-BO" dirty="0"/>
              <a:t> tiene la propiedad de que la probabilidad de comportamiento futuro está totalmente definida si se conoce el estado actual. El conocimiento de estados previos al actual no altera la </a:t>
            </a:r>
            <a:r>
              <a:rPr lang="es-BO" dirty="0" smtClean="0"/>
              <a:t>probabilidad </a:t>
            </a:r>
            <a:r>
              <a:rPr lang="es-BO" dirty="0"/>
              <a:t>de comportamiento futuro</a:t>
            </a:r>
            <a:r>
              <a:rPr lang="es-BO" dirty="0" smtClean="0"/>
              <a:t>.</a:t>
            </a:r>
          </a:p>
          <a:p>
            <a:pPr marL="0" indent="0" algn="ctr">
              <a:buNone/>
            </a:pPr>
            <a:endParaRPr lang="es-BO" sz="1200" dirty="0" smtClean="0"/>
          </a:p>
          <a:p>
            <a:pPr algn="just"/>
            <a:r>
              <a:rPr lang="es-BO" dirty="0"/>
              <a:t>Si el </a:t>
            </a:r>
            <a:r>
              <a:rPr lang="es-BO" dirty="0">
                <a:solidFill>
                  <a:srgbClr val="E212B5"/>
                </a:solidFill>
              </a:rPr>
              <a:t>conjunto de posibles estados </a:t>
            </a:r>
            <a:r>
              <a:rPr lang="es-BO" dirty="0"/>
              <a:t>del proceso es </a:t>
            </a:r>
            <a:r>
              <a:rPr lang="es-BO" dirty="0">
                <a:solidFill>
                  <a:srgbClr val="E212B5"/>
                </a:solidFill>
              </a:rPr>
              <a:t>numerable</a:t>
            </a:r>
            <a:r>
              <a:rPr lang="es-BO" dirty="0"/>
              <a:t>, el proceso recibe el nombre de cadena de </a:t>
            </a:r>
            <a:r>
              <a:rPr lang="es-BO" dirty="0" err="1"/>
              <a:t>Markov</a:t>
            </a:r>
            <a:r>
              <a:rPr lang="es-BO" dirty="0"/>
              <a:t>. </a:t>
            </a:r>
            <a:endParaRPr lang="es-BO" dirty="0" smtClean="0"/>
          </a:p>
          <a:p>
            <a:pPr algn="just"/>
            <a:r>
              <a:rPr lang="es-BO" dirty="0" smtClean="0"/>
              <a:t>Por </a:t>
            </a:r>
            <a:r>
              <a:rPr lang="es-BO" dirty="0"/>
              <a:t>otra parte, si todas las posibles realizaciones del proceso </a:t>
            </a:r>
            <a:r>
              <a:rPr lang="es-BO" dirty="0" err="1"/>
              <a:t>Markoviano</a:t>
            </a:r>
            <a:r>
              <a:rPr lang="es-BO" dirty="0"/>
              <a:t> son </a:t>
            </a:r>
            <a:r>
              <a:rPr lang="es-BO" dirty="0">
                <a:solidFill>
                  <a:srgbClr val="E212B5"/>
                </a:solidFill>
              </a:rPr>
              <a:t>funciones continuas </a:t>
            </a:r>
            <a:r>
              <a:rPr lang="es-BO" dirty="0"/>
              <a:t>del tiempo el proceso se denomina </a:t>
            </a:r>
            <a:r>
              <a:rPr lang="es-BO" dirty="0">
                <a:solidFill>
                  <a:srgbClr val="E212B5"/>
                </a:solidFill>
              </a:rPr>
              <a:t>proceso de difusión</a:t>
            </a:r>
            <a:r>
              <a:rPr lang="es-BO" dirty="0"/>
              <a:t>.</a:t>
            </a:r>
          </a:p>
        </p:txBody>
      </p:sp>
      <p:sp>
        <p:nvSpPr>
          <p:cNvPr id="5" name="Rounded Rectangle 4"/>
          <p:cNvSpPr/>
          <p:nvPr/>
        </p:nvSpPr>
        <p:spPr>
          <a:xfrm>
            <a:off x="838200" y="1690688"/>
            <a:ext cx="10515600" cy="1775843"/>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4044380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BO" sz="4800" b="1" dirty="0">
                <a:solidFill>
                  <a:srgbClr val="FF0000"/>
                </a:solidFill>
                <a:latin typeface="Aharoni" panose="02010803020104030203" pitchFamily="2" charset="-79"/>
                <a:cs typeface="Aharoni" panose="02010803020104030203" pitchFamily="2" charset="-79"/>
              </a:rPr>
              <a:t>5</a:t>
            </a:r>
            <a:r>
              <a:rPr lang="es-BO" sz="4800" b="1" dirty="0" smtClean="0">
                <a:solidFill>
                  <a:srgbClr val="FF0000"/>
                </a:solidFill>
                <a:latin typeface="Aharoni" panose="02010803020104030203" pitchFamily="2" charset="-79"/>
                <a:cs typeface="Aharoni" panose="02010803020104030203" pitchFamily="2" charset="-79"/>
              </a:rPr>
              <a:t>. CADENAS DE MARKOV</a:t>
            </a:r>
            <a:endParaRPr lang="es-BO" sz="4800" dirty="0"/>
          </a:p>
        </p:txBody>
      </p:sp>
      <p:sp>
        <p:nvSpPr>
          <p:cNvPr id="3" name="Content Placeholder 2"/>
          <p:cNvSpPr>
            <a:spLocks noGrp="1"/>
          </p:cNvSpPr>
          <p:nvPr>
            <p:ph idx="1"/>
          </p:nvPr>
        </p:nvSpPr>
        <p:spPr/>
        <p:txBody>
          <a:bodyPr>
            <a:normAutofit/>
          </a:bodyPr>
          <a:lstStyle/>
          <a:p>
            <a:pPr marL="0" indent="0" algn="just">
              <a:buNone/>
            </a:pPr>
            <a:r>
              <a:rPr lang="es-BO" dirty="0"/>
              <a:t>Matemáticamente, un proceso de </a:t>
            </a:r>
            <a:r>
              <a:rPr lang="es-BO" dirty="0" err="1"/>
              <a:t>Markov</a:t>
            </a:r>
            <a:r>
              <a:rPr lang="es-BO" dirty="0"/>
              <a:t> se modela mediante</a:t>
            </a:r>
            <a:r>
              <a:rPr lang="es-BO" dirty="0">
                <a:solidFill>
                  <a:srgbClr val="E212B5"/>
                </a:solidFill>
              </a:rPr>
              <a:t> una matriz de transición</a:t>
            </a:r>
            <a:r>
              <a:rPr lang="es-BO" dirty="0"/>
              <a:t>.</a:t>
            </a:r>
          </a:p>
          <a:p>
            <a:pPr marL="0" indent="0" algn="just">
              <a:buNone/>
            </a:pPr>
            <a:r>
              <a:rPr lang="es-BO" dirty="0"/>
              <a:t>Esta no es más que una matriz de probabilidades, donde cada elemento </a:t>
            </a:r>
            <a:r>
              <a:rPr lang="es-BO" dirty="0" err="1"/>
              <a:t>pij</a:t>
            </a:r>
            <a:r>
              <a:rPr lang="es-BO" dirty="0"/>
              <a:t> representa la probabilidad condicional de que el sistema pase de un estado actual i al siguiente estado j.</a:t>
            </a:r>
          </a:p>
          <a:p>
            <a:pPr marL="0" indent="0" algn="just">
              <a:buNone/>
            </a:pPr>
            <a:r>
              <a:rPr lang="es-BO" dirty="0" smtClean="0"/>
              <a:t>Se </a:t>
            </a:r>
            <a:r>
              <a:rPr lang="es-BO" dirty="0"/>
              <a:t>ha aplicado una resolución utilizando las posibilidades que brinda la dinámica de sistemas, que además permite visualizar mejor el fenómeno, e incluir otros elementos adicionales al fenómeno en estudio</a:t>
            </a:r>
            <a:r>
              <a:rPr lang="es-BO" dirty="0" smtClean="0"/>
              <a:t>.</a:t>
            </a:r>
            <a:endParaRPr lang="es-BO" dirty="0"/>
          </a:p>
        </p:txBody>
      </p:sp>
    </p:spTree>
    <p:extLst>
      <p:ext uri="{BB962C8B-B14F-4D97-AF65-F5344CB8AC3E}">
        <p14:creationId xmlns:p14="http://schemas.microsoft.com/office/powerpoint/2010/main" val="527558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1. CONCEPTO DE UN PROCESO ESTOCÁSTICO</a:t>
            </a:r>
            <a:endParaRPr lang="es-BO" sz="5400" dirty="0"/>
          </a:p>
        </p:txBody>
      </p:sp>
      <p:sp>
        <p:nvSpPr>
          <p:cNvPr id="3" name="Content Placeholder 2"/>
          <p:cNvSpPr>
            <a:spLocks noGrp="1"/>
          </p:cNvSpPr>
          <p:nvPr>
            <p:ph idx="1"/>
          </p:nvPr>
        </p:nvSpPr>
        <p:spPr/>
        <p:txBody>
          <a:bodyPr>
            <a:noAutofit/>
          </a:bodyPr>
          <a:lstStyle/>
          <a:p>
            <a:pPr marL="0" indent="0" algn="just">
              <a:buNone/>
            </a:pPr>
            <a:r>
              <a:rPr lang="es-BO" sz="3200" b="1" dirty="0" smtClean="0">
                <a:solidFill>
                  <a:schemeClr val="accent4">
                    <a:lumMod val="75000"/>
                  </a:schemeClr>
                </a:solidFill>
              </a:rPr>
              <a:t>1.1. INTRODUCCIÓN</a:t>
            </a:r>
          </a:p>
          <a:p>
            <a:pPr marL="0" indent="0" algn="just">
              <a:buNone/>
            </a:pPr>
            <a:r>
              <a:rPr lang="es-BO" sz="2400" dirty="0" smtClean="0"/>
              <a:t>La teoría de los procesos estocásticos se centra en el estudio y modelización de sistemas que evolucionan a lo largo del</a:t>
            </a:r>
            <a:r>
              <a:rPr lang="es-BO" sz="2400" b="1" dirty="0" smtClean="0"/>
              <a:t> tiempo</a:t>
            </a:r>
            <a:r>
              <a:rPr lang="es-BO" sz="2400" dirty="0" smtClean="0"/>
              <a:t>, o del espacio de acuerdo a unas leyes no determinísticas, esto es; de carácter aleatorio.</a:t>
            </a:r>
          </a:p>
          <a:p>
            <a:pPr marL="0" indent="0" algn="just">
              <a:buNone/>
            </a:pPr>
            <a:r>
              <a:rPr lang="es-BO" sz="2400" dirty="0" smtClean="0"/>
              <a:t>De esta manera se puede estudiar como evoluciona una variable aleatoria a lo largo del tiempo. </a:t>
            </a:r>
          </a:p>
          <a:p>
            <a:pPr marL="0" indent="0" algn="just">
              <a:buNone/>
            </a:pPr>
            <a:r>
              <a:rPr lang="es-BO" sz="2400" b="1" dirty="0" smtClean="0"/>
              <a:t>Ejemplo: </a:t>
            </a:r>
          </a:p>
          <a:p>
            <a:pPr algn="just"/>
            <a:r>
              <a:rPr lang="es-BO" sz="2400" dirty="0" smtClean="0"/>
              <a:t>El número de personas que espera ante una ventanilla de un banco en un instante de tiempo “t”</a:t>
            </a:r>
          </a:p>
          <a:p>
            <a:pPr algn="just"/>
            <a:r>
              <a:rPr lang="es-BO" sz="2400" dirty="0" smtClean="0"/>
              <a:t>El precio de las acciones de una empresa a lo largo de un año  </a:t>
            </a:r>
            <a:endParaRPr lang="es-BO" sz="2400" dirty="0"/>
          </a:p>
        </p:txBody>
      </p:sp>
    </p:spTree>
    <p:extLst>
      <p:ext uri="{BB962C8B-B14F-4D97-AF65-F5344CB8AC3E}">
        <p14:creationId xmlns:p14="http://schemas.microsoft.com/office/powerpoint/2010/main" val="3759921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a:solidFill>
                  <a:srgbClr val="FF0000"/>
                </a:solidFill>
                <a:latin typeface="Aharoni" panose="02010803020104030203" pitchFamily="2" charset="-79"/>
                <a:cs typeface="Aharoni" panose="02010803020104030203" pitchFamily="2" charset="-79"/>
              </a:rPr>
              <a:t>6</a:t>
            </a:r>
            <a:r>
              <a:rPr lang="es-BO" sz="5400" b="1" dirty="0" smtClean="0">
                <a:solidFill>
                  <a:srgbClr val="FF0000"/>
                </a:solidFill>
                <a:latin typeface="Aharoni" panose="02010803020104030203" pitchFamily="2" charset="-79"/>
                <a:cs typeface="Aharoni" panose="02010803020104030203" pitchFamily="2" charset="-79"/>
              </a:rPr>
              <a:t>. DENSIDAD ESPECTRAL DE POTENCIA</a:t>
            </a:r>
            <a:endParaRPr lang="es-BO" sz="5400" dirty="0"/>
          </a:p>
        </p:txBody>
      </p:sp>
      <p:sp>
        <p:nvSpPr>
          <p:cNvPr id="3" name="Content Placeholder 2"/>
          <p:cNvSpPr>
            <a:spLocks noGrp="1"/>
          </p:cNvSpPr>
          <p:nvPr>
            <p:ph idx="1"/>
          </p:nvPr>
        </p:nvSpPr>
        <p:spPr>
          <a:xfrm>
            <a:off x="838200" y="1825624"/>
            <a:ext cx="10515600" cy="4588823"/>
          </a:xfrm>
        </p:spPr>
        <p:txBody>
          <a:bodyPr>
            <a:normAutofit/>
          </a:bodyPr>
          <a:lstStyle/>
          <a:p>
            <a:pPr marL="0" indent="0" algn="just">
              <a:buNone/>
            </a:pPr>
            <a:r>
              <a:rPr lang="es-BO" sz="3200" b="1" dirty="0">
                <a:solidFill>
                  <a:schemeClr val="accent4">
                    <a:lumMod val="75000"/>
                  </a:schemeClr>
                </a:solidFill>
              </a:rPr>
              <a:t>6</a:t>
            </a:r>
            <a:r>
              <a:rPr lang="es-BO" sz="3200" b="1" dirty="0" smtClean="0">
                <a:solidFill>
                  <a:schemeClr val="accent4">
                    <a:lumMod val="75000"/>
                  </a:schemeClr>
                </a:solidFill>
              </a:rPr>
              <a:t>.1. TÉCNICAS DE ESTIMACIÓN</a:t>
            </a:r>
          </a:p>
          <a:p>
            <a:pPr marL="0" indent="0" algn="just">
              <a:buNone/>
            </a:pPr>
            <a:r>
              <a:rPr lang="es-BO" dirty="0"/>
              <a:t>Las técnicas de estimación se dividen en dos grandes grupos:</a:t>
            </a:r>
          </a:p>
          <a:p>
            <a:pPr lvl="1" algn="just"/>
            <a:r>
              <a:rPr lang="es-BO" sz="2800" b="1" dirty="0" smtClean="0"/>
              <a:t>No </a:t>
            </a:r>
            <a:r>
              <a:rPr lang="es-BO" sz="2800" b="1" dirty="0"/>
              <a:t>Paramétricas</a:t>
            </a:r>
            <a:r>
              <a:rPr lang="es-BO" sz="2800" dirty="0"/>
              <a:t>. </a:t>
            </a:r>
            <a:r>
              <a:rPr lang="es-BO" dirty="0"/>
              <a:t>Están basadas siempre de una u otra forma en el cálculo del </a:t>
            </a:r>
            <a:r>
              <a:rPr lang="es-BO" dirty="0" err="1"/>
              <a:t>periodograma</a:t>
            </a:r>
            <a:r>
              <a:rPr lang="es-BO" dirty="0"/>
              <a:t>. Calcular la transformada de </a:t>
            </a:r>
            <a:r>
              <a:rPr lang="es-BO" dirty="0" err="1"/>
              <a:t>fourier</a:t>
            </a:r>
            <a:r>
              <a:rPr lang="es-BO" dirty="0"/>
              <a:t> </a:t>
            </a:r>
            <a:r>
              <a:rPr lang="es-BO" dirty="0" smtClean="0"/>
              <a:t>de </a:t>
            </a:r>
            <a:r>
              <a:rPr lang="es-BO" dirty="0"/>
              <a:t>un registro de señal para estimar su espectro es un ejemplo de técnica no paramétrica</a:t>
            </a:r>
            <a:r>
              <a:rPr lang="es-BO" dirty="0" smtClean="0"/>
              <a:t>.</a:t>
            </a:r>
          </a:p>
          <a:p>
            <a:pPr lvl="1" algn="just"/>
            <a:endParaRPr lang="es-BO" dirty="0"/>
          </a:p>
          <a:p>
            <a:pPr lvl="1" algn="just"/>
            <a:r>
              <a:rPr lang="es-BO" sz="2800" b="1" dirty="0"/>
              <a:t>Paramétricas</a:t>
            </a:r>
            <a:r>
              <a:rPr lang="es-BO" sz="2800" dirty="0"/>
              <a:t>. </a:t>
            </a:r>
            <a:r>
              <a:rPr lang="es-BO" dirty="0"/>
              <a:t>Consisten en suponer un determinado modelo para el proceso estocástico (modelos AR, MA, ARMA, </a:t>
            </a:r>
            <a:r>
              <a:rPr lang="es-BO" dirty="0" err="1"/>
              <a:t>etc</a:t>
            </a:r>
            <a:r>
              <a:rPr lang="es-BO" dirty="0"/>
              <a:t>) y en la estimación de los parámetros de estos modelos mediante técnicas de predicción lineal (filtrado lineal óptimo) u otros métodos.</a:t>
            </a:r>
          </a:p>
        </p:txBody>
      </p:sp>
    </p:spTree>
    <p:extLst>
      <p:ext uri="{BB962C8B-B14F-4D97-AF65-F5344CB8AC3E}">
        <p14:creationId xmlns:p14="http://schemas.microsoft.com/office/powerpoint/2010/main" val="1706264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1. CONCEPTO DE UN PROCESO ESTOCÁSTICO</a:t>
            </a:r>
            <a:endParaRPr lang="es-BO" sz="5400" dirty="0"/>
          </a:p>
        </p:txBody>
      </p:sp>
      <p:pic>
        <p:nvPicPr>
          <p:cNvPr id="4" name="Content Placeholder 3"/>
          <p:cNvPicPr>
            <a:picLocks noGrp="1" noChangeAspect="1"/>
          </p:cNvPicPr>
          <p:nvPr>
            <p:ph idx="1"/>
          </p:nvPr>
        </p:nvPicPr>
        <p:blipFill rotWithShape="1">
          <a:blip r:embed="rId2"/>
          <a:srcRect l="29144" t="48909" r="30586" b="18238"/>
          <a:stretch/>
        </p:blipFill>
        <p:spPr>
          <a:xfrm>
            <a:off x="1743873" y="1867437"/>
            <a:ext cx="8704253" cy="3992450"/>
          </a:xfrm>
          <a:prstGeom prst="rect">
            <a:avLst/>
          </a:prstGeom>
        </p:spPr>
      </p:pic>
    </p:spTree>
    <p:extLst>
      <p:ext uri="{BB962C8B-B14F-4D97-AF65-F5344CB8AC3E}">
        <p14:creationId xmlns:p14="http://schemas.microsoft.com/office/powerpoint/2010/main" val="688636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1. CONCEPTO DE UN PROCESO ESTOCÁSTICO</a:t>
            </a:r>
            <a:endParaRPr lang="es-BO" sz="5400" dirty="0"/>
          </a:p>
        </p:txBody>
      </p:sp>
      <p:sp>
        <p:nvSpPr>
          <p:cNvPr id="3" name="Content Placeholder 2"/>
          <p:cNvSpPr>
            <a:spLocks noGrp="1"/>
          </p:cNvSpPr>
          <p:nvPr>
            <p:ph idx="1"/>
          </p:nvPr>
        </p:nvSpPr>
        <p:spPr/>
        <p:txBody>
          <a:bodyPr>
            <a:normAutofit/>
          </a:bodyPr>
          <a:lstStyle/>
          <a:p>
            <a:pPr marL="0" indent="0" algn="just">
              <a:buNone/>
            </a:pPr>
            <a:r>
              <a:rPr lang="es-BO" sz="3200" b="1" dirty="0" smtClean="0">
                <a:solidFill>
                  <a:schemeClr val="accent4">
                    <a:lumMod val="75000"/>
                  </a:schemeClr>
                </a:solidFill>
              </a:rPr>
              <a:t>1.2. DEFINICIÓN</a:t>
            </a:r>
          </a:p>
          <a:p>
            <a:pPr marL="0" indent="0" algn="just">
              <a:buNone/>
            </a:pPr>
            <a:r>
              <a:rPr lang="es-BO" sz="2400" dirty="0" smtClean="0"/>
              <a:t>Un proceso estocástico es una colección infinita de variables aleatorias.</a:t>
            </a:r>
          </a:p>
          <a:p>
            <a:pPr marL="0" indent="0" algn="just">
              <a:buNone/>
            </a:pPr>
            <a:r>
              <a:rPr lang="es-BO" b="1" dirty="0" smtClean="0"/>
              <a:t>En probabilidad se estudian:</a:t>
            </a:r>
          </a:p>
          <a:p>
            <a:pPr marL="0" indent="0" algn="ctr">
              <a:buNone/>
            </a:pPr>
            <a:r>
              <a:rPr lang="es-BO" sz="2400" dirty="0" smtClean="0"/>
              <a:t>Variables aleatorias individuales</a:t>
            </a:r>
          </a:p>
          <a:p>
            <a:pPr marL="0" indent="0" algn="just">
              <a:buNone/>
            </a:pPr>
            <a:endParaRPr lang="es-BO" sz="2400" dirty="0"/>
          </a:p>
          <a:p>
            <a:pPr marL="0" indent="0" algn="ctr">
              <a:buNone/>
            </a:pPr>
            <a:r>
              <a:rPr lang="es-BO" sz="2400" dirty="0" smtClean="0"/>
              <a:t>Vectores aleatorios finitas</a:t>
            </a:r>
          </a:p>
          <a:p>
            <a:pPr marL="0" indent="0" algn="just">
              <a:buNone/>
            </a:pPr>
            <a:endParaRPr lang="es-BO" sz="2400" dirty="0"/>
          </a:p>
          <a:p>
            <a:pPr marL="0" indent="0" algn="ctr">
              <a:buNone/>
            </a:pPr>
            <a:r>
              <a:rPr lang="es-BO" sz="2400" dirty="0" smtClean="0"/>
              <a:t>Vectores aleatorios infinitos</a:t>
            </a:r>
          </a:p>
          <a:p>
            <a:pPr marL="0" indent="0" algn="just">
              <a:buNone/>
            </a:pPr>
            <a:endParaRPr lang="es-BO" sz="2400" dirty="0" smtClean="0"/>
          </a:p>
        </p:txBody>
      </p:sp>
      <p:sp>
        <p:nvSpPr>
          <p:cNvPr id="5" name="Oval Callout 4"/>
          <p:cNvSpPr/>
          <p:nvPr/>
        </p:nvSpPr>
        <p:spPr>
          <a:xfrm>
            <a:off x="8351946" y="2980928"/>
            <a:ext cx="978794" cy="656823"/>
          </a:xfrm>
          <a:prstGeom prst="wedgeEllipseCallou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s-BO" sz="2800" dirty="0" smtClean="0"/>
              <a:t>X</a:t>
            </a:r>
            <a:endParaRPr lang="es-BO" sz="2800" dirty="0"/>
          </a:p>
        </p:txBody>
      </p:sp>
      <p:sp>
        <p:nvSpPr>
          <p:cNvPr id="6" name="Oval Callout 5"/>
          <p:cNvSpPr/>
          <p:nvPr/>
        </p:nvSpPr>
        <p:spPr>
          <a:xfrm>
            <a:off x="7872208" y="3828075"/>
            <a:ext cx="1938271" cy="656823"/>
          </a:xfrm>
          <a:prstGeom prst="wedgeEllipseCallout">
            <a:avLst/>
          </a:prstGeom>
          <a:ln w="38100">
            <a:solidFill>
              <a:srgbClr val="92D05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s-BO" sz="2400" dirty="0" smtClean="0"/>
              <a:t>X1,…., </a:t>
            </a:r>
            <a:r>
              <a:rPr lang="es-BO" sz="2400" dirty="0" err="1" smtClean="0"/>
              <a:t>Xn</a:t>
            </a:r>
            <a:endParaRPr lang="es-BO" sz="2400" dirty="0"/>
          </a:p>
        </p:txBody>
      </p:sp>
      <p:sp>
        <p:nvSpPr>
          <p:cNvPr id="7" name="Oval Callout 6"/>
          <p:cNvSpPr/>
          <p:nvPr/>
        </p:nvSpPr>
        <p:spPr>
          <a:xfrm>
            <a:off x="7872208" y="4782288"/>
            <a:ext cx="1938271" cy="656823"/>
          </a:xfrm>
          <a:prstGeom prst="wedgeEllipseCallout">
            <a:avLst/>
          </a:prstGeom>
          <a:ln w="38100">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s-BO" sz="2400" dirty="0" smtClean="0"/>
              <a:t>X1, X2</a:t>
            </a:r>
            <a:endParaRPr lang="es-BO" sz="2400" dirty="0"/>
          </a:p>
        </p:txBody>
      </p:sp>
      <p:pic>
        <p:nvPicPr>
          <p:cNvPr id="8" name="Picture 7"/>
          <p:cNvPicPr>
            <a:picLocks noChangeAspect="1"/>
          </p:cNvPicPr>
          <p:nvPr/>
        </p:nvPicPr>
        <p:blipFill>
          <a:blip r:embed="rId2"/>
          <a:stretch>
            <a:fillRect/>
          </a:stretch>
        </p:blipFill>
        <p:spPr>
          <a:xfrm>
            <a:off x="9849227" y="4301544"/>
            <a:ext cx="2313881" cy="2313881"/>
          </a:xfrm>
          <a:prstGeom prst="rect">
            <a:avLst/>
          </a:prstGeom>
        </p:spPr>
      </p:pic>
    </p:spTree>
    <p:extLst>
      <p:ext uri="{BB962C8B-B14F-4D97-AF65-F5344CB8AC3E}">
        <p14:creationId xmlns:p14="http://schemas.microsoft.com/office/powerpoint/2010/main" val="3702069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1. CONCEPTO DE UN PROCESO ESTOCÁSTICO</a:t>
            </a:r>
            <a:endParaRPr lang="es-BO" sz="5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lgn="just">
                  <a:buNone/>
                </a:pPr>
                <a:r>
                  <a:rPr lang="es-BO" b="1" dirty="0" smtClean="0">
                    <a:solidFill>
                      <a:srgbClr val="002060"/>
                    </a:solidFill>
                  </a:rPr>
                  <a:t>Interpretación:</a:t>
                </a:r>
              </a:p>
              <a:p>
                <a:pPr marL="0" indent="0" algn="just">
                  <a:buNone/>
                </a:pPr>
                <a:r>
                  <a:rPr lang="es-BO" sz="2400" dirty="0" smtClean="0"/>
                  <a:t>Supondremos que las variables aleatorias se pueden indexar mediante la variable t, que interpretaremos como el tiempo </a:t>
                </a:r>
              </a:p>
              <a:p>
                <a:pPr marL="0" indent="0" algn="just">
                  <a:buNone/>
                </a:pPr>
                <a:r>
                  <a:rPr lang="es-BO" b="1" dirty="0" smtClean="0">
                    <a:solidFill>
                      <a:srgbClr val="FF0000"/>
                    </a:solidFill>
                  </a:rPr>
                  <a:t>a)</a:t>
                </a:r>
                <a:r>
                  <a:rPr lang="es-BO" b="1" dirty="0" smtClean="0"/>
                  <a:t> </a:t>
                </a:r>
                <a:r>
                  <a:rPr lang="es-BO" b="1" dirty="0" err="1" smtClean="0"/>
                  <a:t>Xt</a:t>
                </a:r>
                <a:r>
                  <a:rPr lang="es-BO" dirty="0" smtClean="0"/>
                  <a:t>= </a:t>
                </a:r>
                <a:r>
                  <a:rPr lang="es-BO" b="1" dirty="0" smtClean="0"/>
                  <a:t>El estado de un sistema al tiempo t</a:t>
                </a:r>
              </a:p>
              <a:p>
                <a:pPr marL="0" indent="0" algn="just">
                  <a:buNone/>
                </a:pPr>
                <a:r>
                  <a:rPr lang="es-BO" sz="2400" dirty="0" smtClean="0"/>
                  <a:t>Por lo tanto el sistema puede ser cualquier fenómeno que evolucione al azar a lo largo del tiempo y el estado del sistema es una observación o medición de una cierta variable de interés</a:t>
                </a:r>
              </a:p>
              <a:p>
                <a:pPr marL="0" indent="0" algn="just">
                  <a:buNone/>
                </a:pPr>
                <a:r>
                  <a:rPr lang="es-BO" b="1" dirty="0" smtClean="0">
                    <a:solidFill>
                      <a:srgbClr val="FF0000"/>
                    </a:solidFill>
                  </a:rPr>
                  <a:t>b) </a:t>
                </a:r>
                <a14:m>
                  <m:oMath xmlns:m="http://schemas.openxmlformats.org/officeDocument/2006/math">
                    <m:r>
                      <a:rPr lang="es-BO" b="1" i="1" smtClean="0">
                        <a:latin typeface="Cambria Math" panose="02040503050406030204" pitchFamily="18" charset="0"/>
                      </a:rPr>
                      <m:t>𝒕</m:t>
                    </m:r>
                    <m:r>
                      <a:rPr lang="es-BO" b="1" i="1" smtClean="0">
                        <a:latin typeface="Cambria Math" panose="02040503050406030204" pitchFamily="18" charset="0"/>
                      </a:rPr>
                      <m:t> ∈</m:t>
                    </m:r>
                    <m:r>
                      <a:rPr lang="es-BO" b="1" i="1" smtClean="0">
                        <a:latin typeface="Cambria Math" panose="02040503050406030204" pitchFamily="18" charset="0"/>
                        <a:ea typeface="Cambria Math" panose="02040503050406030204" pitchFamily="18" charset="0"/>
                      </a:rPr>
                      <m:t>𝑻</m:t>
                    </m:r>
                    <m:r>
                      <a:rPr lang="es-BO" b="1" i="1" smtClean="0">
                        <a:latin typeface="Cambria Math" panose="02040503050406030204" pitchFamily="18" charset="0"/>
                        <a:ea typeface="Cambria Math" panose="02040503050406030204" pitchFamily="18" charset="0"/>
                      </a:rPr>
                      <m:t>=</m:t>
                    </m:r>
                    <m:d>
                      <m:dPr>
                        <m:begChr m:val="{"/>
                        <m:endChr m:val="}"/>
                        <m:ctrlPr>
                          <a:rPr lang="es-BO" b="1" i="1" smtClean="0">
                            <a:latin typeface="Cambria Math" panose="02040503050406030204" pitchFamily="18" charset="0"/>
                            <a:ea typeface="Cambria Math" panose="02040503050406030204" pitchFamily="18" charset="0"/>
                          </a:rPr>
                        </m:ctrlPr>
                      </m:dPr>
                      <m:e>
                        <m:r>
                          <a:rPr lang="es-BO" b="1" i="1" smtClean="0">
                            <a:latin typeface="Cambria Math" panose="02040503050406030204" pitchFamily="18" charset="0"/>
                            <a:ea typeface="Cambria Math" panose="02040503050406030204" pitchFamily="18" charset="0"/>
                          </a:rPr>
                          <m:t> </m:t>
                        </m:r>
                        <m:r>
                          <a:rPr lang="es-BO" b="1" i="1" smtClean="0">
                            <a:latin typeface="Cambria Math" panose="02040503050406030204" pitchFamily="18" charset="0"/>
                            <a:ea typeface="Cambria Math" panose="02040503050406030204" pitchFamily="18" charset="0"/>
                          </a:rPr>
                          <m:t>𝟏</m:t>
                        </m:r>
                        <m:r>
                          <a:rPr lang="es-BO" b="1" i="1" smtClean="0">
                            <a:latin typeface="Cambria Math" panose="02040503050406030204" pitchFamily="18" charset="0"/>
                            <a:ea typeface="Cambria Math" panose="02040503050406030204" pitchFamily="18" charset="0"/>
                          </a:rPr>
                          <m:t>,</m:t>
                        </m:r>
                        <m:r>
                          <a:rPr lang="es-BO" b="1" i="1" smtClean="0">
                            <a:latin typeface="Cambria Math" panose="02040503050406030204" pitchFamily="18" charset="0"/>
                            <a:ea typeface="Cambria Math" panose="02040503050406030204" pitchFamily="18" charset="0"/>
                          </a:rPr>
                          <m:t>𝟐</m:t>
                        </m:r>
                        <m:r>
                          <a:rPr lang="es-BO" b="1" i="1" smtClean="0">
                            <a:latin typeface="Cambria Math" panose="02040503050406030204" pitchFamily="18" charset="0"/>
                            <a:ea typeface="Cambria Math" panose="02040503050406030204" pitchFamily="18" charset="0"/>
                          </a:rPr>
                          <m:t>,…...</m:t>
                        </m:r>
                      </m:e>
                    </m:d>
                    <m:r>
                      <a:rPr lang="es-BO" b="1" i="0" smtClean="0">
                        <a:latin typeface="Cambria Math" panose="02040503050406030204" pitchFamily="18" charset="0"/>
                        <a:ea typeface="Cambria Math" panose="02040503050406030204" pitchFamily="18" charset="0"/>
                      </a:rPr>
                      <m:t>        </m:t>
                    </m:r>
                    <m:r>
                      <a:rPr lang="es-BO" b="1" i="1" smtClean="0">
                        <a:latin typeface="Cambria Math" panose="02040503050406030204" pitchFamily="18" charset="0"/>
                        <a:ea typeface="Cambria Math" panose="02040503050406030204" pitchFamily="18" charset="0"/>
                      </a:rPr>
                      <m:t>ó        </m:t>
                    </m:r>
                    <m:r>
                      <a:rPr lang="es-BO" b="1" i="1" smtClean="0">
                        <a:latin typeface="Cambria Math" panose="02040503050406030204" pitchFamily="18" charset="0"/>
                      </a:rPr>
                      <m:t>𝒕</m:t>
                    </m:r>
                    <m:r>
                      <a:rPr lang="es-BO" b="1" i="1" smtClean="0">
                        <a:latin typeface="Cambria Math" panose="02040503050406030204" pitchFamily="18" charset="0"/>
                      </a:rPr>
                      <m:t> ∈</m:t>
                    </m:r>
                    <m:r>
                      <a:rPr lang="es-BO" b="1" i="1" smtClean="0">
                        <a:latin typeface="Cambria Math" panose="02040503050406030204" pitchFamily="18" charset="0"/>
                        <a:ea typeface="Cambria Math" panose="02040503050406030204" pitchFamily="18" charset="0"/>
                      </a:rPr>
                      <m:t>𝑻</m:t>
                    </m:r>
                    <m:r>
                      <a:rPr lang="es-BO" b="1" i="1" smtClean="0">
                        <a:latin typeface="Cambria Math" panose="02040503050406030204" pitchFamily="18" charset="0"/>
                        <a:ea typeface="Cambria Math" panose="02040503050406030204" pitchFamily="18" charset="0"/>
                      </a:rPr>
                      <m:t>=[</m:t>
                    </m:r>
                    <m:r>
                      <a:rPr lang="es-BO" b="1" i="1" smtClean="0">
                        <a:latin typeface="Cambria Math" panose="02040503050406030204" pitchFamily="18" charset="0"/>
                        <a:ea typeface="Cambria Math" panose="02040503050406030204" pitchFamily="18" charset="0"/>
                      </a:rPr>
                      <m:t>𝟎</m:t>
                    </m:r>
                    <m:r>
                      <a:rPr lang="es-BO" b="1" i="1" smtClean="0">
                        <a:latin typeface="Cambria Math" panose="02040503050406030204" pitchFamily="18" charset="0"/>
                        <a:ea typeface="Cambria Math" panose="02040503050406030204" pitchFamily="18" charset="0"/>
                      </a:rPr>
                      <m:t>, ∞]</m:t>
                    </m:r>
                  </m:oMath>
                </a14:m>
                <a:endParaRPr lang="es-BO"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r="-870"/>
                </a:stretch>
              </a:blipFill>
            </p:spPr>
            <p:txBody>
              <a:bodyPr/>
              <a:lstStyle/>
              <a:p>
                <a:r>
                  <a:rPr lang="es-BO">
                    <a:noFill/>
                  </a:rPr>
                  <a:t> </a:t>
                </a:r>
              </a:p>
            </p:txBody>
          </p:sp>
        </mc:Fallback>
      </mc:AlternateContent>
      <p:sp>
        <p:nvSpPr>
          <p:cNvPr id="4" name="Up Arrow Callout 3"/>
          <p:cNvSpPr/>
          <p:nvPr/>
        </p:nvSpPr>
        <p:spPr>
          <a:xfrm>
            <a:off x="838200" y="5294469"/>
            <a:ext cx="3618964" cy="1275008"/>
          </a:xfrm>
          <a:prstGeom prst="upArrowCallou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smtClean="0"/>
              <a:t>Proceso estocástico a tiempo discreto</a:t>
            </a:r>
            <a:endParaRPr lang="es-BO" dirty="0"/>
          </a:p>
        </p:txBody>
      </p:sp>
      <p:sp>
        <p:nvSpPr>
          <p:cNvPr id="5" name="Up Arrow Callout 4"/>
          <p:cNvSpPr/>
          <p:nvPr/>
        </p:nvSpPr>
        <p:spPr>
          <a:xfrm>
            <a:off x="5073202" y="5294469"/>
            <a:ext cx="3618964" cy="1275008"/>
          </a:xfrm>
          <a:prstGeom prst="upArrowCallou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smtClean="0"/>
              <a:t>Proceso estocástico a tiempo continuo</a:t>
            </a:r>
            <a:endParaRPr lang="es-BO" dirty="0"/>
          </a:p>
        </p:txBody>
      </p:sp>
      <p:pic>
        <p:nvPicPr>
          <p:cNvPr id="7" name="Picture 6"/>
          <p:cNvPicPr>
            <a:picLocks noChangeAspect="1"/>
          </p:cNvPicPr>
          <p:nvPr/>
        </p:nvPicPr>
        <p:blipFill>
          <a:blip r:embed="rId3"/>
          <a:stretch>
            <a:fillRect/>
          </a:stretch>
        </p:blipFill>
        <p:spPr>
          <a:xfrm flipH="1">
            <a:off x="9208394" y="4557108"/>
            <a:ext cx="2653549" cy="2012369"/>
          </a:xfrm>
          <a:prstGeom prst="rect">
            <a:avLst/>
          </a:prstGeom>
        </p:spPr>
      </p:pic>
    </p:spTree>
    <p:extLst>
      <p:ext uri="{BB962C8B-B14F-4D97-AF65-F5344CB8AC3E}">
        <p14:creationId xmlns:p14="http://schemas.microsoft.com/office/powerpoint/2010/main" val="2578633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1. CONCEPTO DE UN PROCESO ESTOCÁSTICO</a:t>
            </a:r>
            <a:endParaRPr lang="es-BO" sz="5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214567"/>
              </a:xfrm>
            </p:spPr>
            <p:txBody>
              <a:bodyPr/>
              <a:lstStyle/>
              <a:p>
                <a:pPr marL="0" indent="0" algn="just">
                  <a:buNone/>
                </a:pPr>
                <a:r>
                  <a:rPr lang="es-BO" b="1" dirty="0" smtClean="0">
                    <a:solidFill>
                      <a:srgbClr val="FF0000"/>
                    </a:solidFill>
                  </a:rPr>
                  <a:t>c) </a:t>
                </a:r>
                <a14:m>
                  <m:oMath xmlns:m="http://schemas.openxmlformats.org/officeDocument/2006/math">
                    <m:sSub>
                      <m:sSubPr>
                        <m:ctrlPr>
                          <a:rPr lang="es-BO" b="1" i="1" smtClean="0">
                            <a:latin typeface="Cambria Math" panose="02040503050406030204" pitchFamily="18" charset="0"/>
                          </a:rPr>
                        </m:ctrlPr>
                      </m:sSubPr>
                      <m:e>
                        <m:r>
                          <a:rPr lang="es-BO" b="1" i="1" smtClean="0">
                            <a:latin typeface="Cambria Math" panose="02040503050406030204" pitchFamily="18" charset="0"/>
                          </a:rPr>
                          <m:t>𝑿</m:t>
                        </m:r>
                      </m:e>
                      <m:sub>
                        <m:r>
                          <a:rPr lang="es-BO" b="1" i="1" smtClean="0">
                            <a:latin typeface="Cambria Math" panose="02040503050406030204" pitchFamily="18" charset="0"/>
                          </a:rPr>
                          <m:t>𝒕</m:t>
                        </m:r>
                      </m:sub>
                    </m:sSub>
                    <m:r>
                      <a:rPr lang="es-BO" b="1" i="1" smtClean="0">
                        <a:latin typeface="Cambria Math" panose="02040503050406030204" pitchFamily="18" charset="0"/>
                      </a:rPr>
                      <m:t>  </m:t>
                    </m:r>
                    <m:r>
                      <a:rPr lang="es-BO" b="1" i="1" smtClean="0">
                        <a:latin typeface="Cambria Math" panose="02040503050406030204" pitchFamily="18" charset="0"/>
                        <a:ea typeface="Cambria Math" panose="02040503050406030204" pitchFamily="18" charset="0"/>
                      </a:rPr>
                      <m:t>∈  </m:t>
                    </m:r>
                    <m:r>
                      <a:rPr lang="es-BO" b="1" i="1" smtClean="0">
                        <a:latin typeface="Cambria Math" panose="02040503050406030204" pitchFamily="18" charset="0"/>
                        <a:ea typeface="Cambria Math" panose="02040503050406030204" pitchFamily="18" charset="0"/>
                      </a:rPr>
                      <m:t>𝑺</m:t>
                    </m:r>
                    <m:r>
                      <a:rPr lang="es-BO" b="1" i="1" smtClean="0">
                        <a:latin typeface="Cambria Math" panose="02040503050406030204" pitchFamily="18" charset="0"/>
                        <a:ea typeface="Cambria Math" panose="02040503050406030204" pitchFamily="18" charset="0"/>
                      </a:rPr>
                      <m:t> −|</m:t>
                    </m:r>
                    <m:r>
                      <a:rPr lang="es-BO" b="1" i="1" smtClean="0">
                        <a:latin typeface="Cambria Math" panose="02040503050406030204" pitchFamily="18" charset="0"/>
                        <a:ea typeface="Cambria Math" panose="02040503050406030204" pitchFamily="18" charset="0"/>
                      </a:rPr>
                      <m:t>𝑹</m:t>
                    </m:r>
                  </m:oMath>
                </a14:m>
                <a:endParaRPr lang="es-BO" b="1" dirty="0" smtClean="0">
                  <a:ea typeface="Cambria Math" panose="02040503050406030204" pitchFamily="18" charset="0"/>
                </a:endParaRPr>
              </a:p>
              <a:p>
                <a:pPr marL="0" indent="0" algn="just">
                  <a:buNone/>
                </a:pPr>
                <a:r>
                  <a:rPr lang="es-BO" i="1" dirty="0" smtClean="0"/>
                  <a:t>S= Espacio de estados del proceso estocástico</a:t>
                </a:r>
              </a:p>
              <a:p>
                <a:pPr marL="0" indent="0" algn="just">
                  <a:buNone/>
                </a:pPr>
                <a:r>
                  <a:rPr lang="es-BO" sz="2400" dirty="0" smtClean="0"/>
                  <a:t>Supondremos que las variables aleatorias </a:t>
                </a:r>
                <a:r>
                  <a:rPr lang="es-BO" sz="2400" dirty="0" err="1" smtClean="0"/>
                  <a:t>Xt</a:t>
                </a:r>
                <a:r>
                  <a:rPr lang="es-BO" sz="2400" dirty="0" smtClean="0"/>
                  <a:t> toman valores en un subconjunto S de números reales.</a:t>
                </a:r>
              </a:p>
              <a:p>
                <a:pPr marL="0" indent="0" algn="just">
                  <a:buNone/>
                </a:pPr>
                <a:r>
                  <a:rPr lang="es-BO" sz="2400" dirty="0" smtClean="0"/>
                  <a:t>Por lo tanto:</a:t>
                </a:r>
              </a:p>
              <a:p>
                <a:pPr marL="0" indent="0" algn="just">
                  <a:buNone/>
                </a:pPr>
                <a:endParaRPr lang="es-BO" sz="1200" dirty="0" smtClean="0"/>
              </a:p>
              <a:p>
                <a:pPr marL="0" indent="0" algn="ctr">
                  <a:buNone/>
                </a:pPr>
                <a:r>
                  <a:rPr lang="es-BO" sz="2600" dirty="0" smtClean="0"/>
                  <a:t>Un </a:t>
                </a:r>
                <a:r>
                  <a:rPr lang="es-BO" sz="2600" dirty="0" smtClean="0">
                    <a:solidFill>
                      <a:srgbClr val="0070C0"/>
                    </a:solidFill>
                  </a:rPr>
                  <a:t>proceso estocástico </a:t>
                </a:r>
                <a:r>
                  <a:rPr lang="es-BO" sz="2600" dirty="0" smtClean="0"/>
                  <a:t>es una colección de variables aleatorias </a:t>
                </a:r>
                <a:r>
                  <a:rPr lang="es-BO" sz="2600" b="1" dirty="0" smtClean="0"/>
                  <a:t>{</a:t>
                </a:r>
                <a:r>
                  <a:rPr lang="es-BO" sz="2600" b="1" dirty="0" err="1" smtClean="0"/>
                  <a:t>Xt</a:t>
                </a:r>
                <a:r>
                  <a:rPr lang="es-BO" sz="2600" b="1" dirty="0" smtClean="0"/>
                  <a:t>; t </a:t>
                </a:r>
                <a:r>
                  <a:rPr lang="az-Cyrl-AZ" sz="2600" b="1" dirty="0" smtClean="0">
                    <a:latin typeface="Century Gothic" panose="020B0502020202090204" pitchFamily="34" charset="0"/>
                  </a:rPr>
                  <a:t>Є</a:t>
                </a:r>
                <a:r>
                  <a:rPr lang="es-BO" sz="2600" b="1" dirty="0" smtClean="0">
                    <a:latin typeface="Century Gothic" panose="020B0502020202090204" pitchFamily="34" charset="0"/>
                  </a:rPr>
                  <a:t> </a:t>
                </a:r>
                <a:r>
                  <a:rPr lang="es-BO" sz="2600" b="1" dirty="0" smtClean="0"/>
                  <a:t>T}</a:t>
                </a:r>
                <a:r>
                  <a:rPr lang="es-BO" sz="2600" dirty="0" smtClean="0"/>
                  <a:t>, parametrizada por un conjunto T llamado </a:t>
                </a:r>
                <a:r>
                  <a:rPr lang="es-BO" sz="2600" dirty="0" smtClean="0">
                    <a:solidFill>
                      <a:srgbClr val="0070C0"/>
                    </a:solidFill>
                  </a:rPr>
                  <a:t>espacio paramétricos</a:t>
                </a:r>
                <a:r>
                  <a:rPr lang="es-BO" sz="2600" dirty="0" smtClean="0"/>
                  <a:t>, en donde las variables aleatorias toman valores en un conjunto S llamado </a:t>
                </a:r>
                <a:r>
                  <a:rPr lang="es-BO" sz="2600" dirty="0" smtClean="0">
                    <a:solidFill>
                      <a:srgbClr val="0070C0"/>
                    </a:solidFill>
                  </a:rPr>
                  <a:t>espacio de estados.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214567"/>
              </a:xfrm>
              <a:blipFill rotWithShape="0">
                <a:blip r:embed="rId2"/>
                <a:stretch>
                  <a:fillRect l="-1217" t="-2312" r="-870" b="-434"/>
                </a:stretch>
              </a:blipFill>
            </p:spPr>
            <p:txBody>
              <a:bodyPr/>
              <a:lstStyle/>
              <a:p>
                <a:r>
                  <a:rPr lang="es-BO">
                    <a:noFill/>
                  </a:rPr>
                  <a:t> </a:t>
                </a:r>
              </a:p>
            </p:txBody>
          </p:sp>
        </mc:Fallback>
      </mc:AlternateContent>
      <p:sp>
        <p:nvSpPr>
          <p:cNvPr id="4" name="Rounded Rectangle 3"/>
          <p:cNvSpPr/>
          <p:nvPr/>
        </p:nvSpPr>
        <p:spPr>
          <a:xfrm>
            <a:off x="838200" y="4108361"/>
            <a:ext cx="10515600" cy="193183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260851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a:solidFill>
                  <a:srgbClr val="FF0000"/>
                </a:solidFill>
                <a:latin typeface="Aharoni" panose="02010803020104030203" pitchFamily="2" charset="-79"/>
                <a:cs typeface="Aharoni" panose="02010803020104030203" pitchFamily="2" charset="-79"/>
              </a:rPr>
              <a:t>1. CONCEPTO DE UN PROCESO ESTOCÁSTICO</a:t>
            </a:r>
            <a:endParaRPr lang="es-BO" sz="5400" dirty="0"/>
          </a:p>
        </p:txBody>
      </p:sp>
      <p:sp>
        <p:nvSpPr>
          <p:cNvPr id="3" name="Content Placeholder 2"/>
          <p:cNvSpPr>
            <a:spLocks noGrp="1"/>
          </p:cNvSpPr>
          <p:nvPr>
            <p:ph idx="1"/>
          </p:nvPr>
        </p:nvSpPr>
        <p:spPr>
          <a:xfrm>
            <a:off x="838200" y="1825624"/>
            <a:ext cx="10515600" cy="4820835"/>
          </a:xfrm>
        </p:spPr>
        <p:txBody>
          <a:bodyPr>
            <a:normAutofit/>
          </a:bodyPr>
          <a:lstStyle/>
          <a:p>
            <a:pPr marL="0" indent="0" algn="just">
              <a:buNone/>
            </a:pPr>
            <a:r>
              <a:rPr lang="es-BO" sz="2400" dirty="0" smtClean="0"/>
              <a:t>Entonces:</a:t>
            </a:r>
          </a:p>
          <a:p>
            <a:pPr marL="0" indent="0" algn="just">
              <a:buNone/>
            </a:pPr>
            <a:r>
              <a:rPr lang="es-BO" sz="2400" b="1" dirty="0" smtClean="0"/>
              <a:t>Espacio de tiempos o </a:t>
            </a:r>
            <a:r>
              <a:rPr lang="es-BO" sz="2400" b="1" dirty="0" err="1" smtClean="0"/>
              <a:t>parámetricos</a:t>
            </a:r>
            <a:r>
              <a:rPr lang="es-BO" sz="2400" b="1" dirty="0" smtClean="0"/>
              <a:t>, T</a:t>
            </a:r>
          </a:p>
          <a:p>
            <a:pPr marL="0" indent="0" algn="just">
              <a:buNone/>
            </a:pPr>
            <a:r>
              <a:rPr lang="es-BO" sz="2400" dirty="0" smtClean="0"/>
              <a:t>Conjunto de los posibles valores de tiempo que puede tomar el proceso estocástico</a:t>
            </a:r>
          </a:p>
          <a:p>
            <a:pPr marL="0" indent="0" algn="just">
              <a:buNone/>
            </a:pPr>
            <a:r>
              <a:rPr lang="es-BO" sz="2400" b="1" dirty="0" smtClean="0"/>
              <a:t>Espacio de estados, S</a:t>
            </a:r>
          </a:p>
          <a:p>
            <a:pPr marL="0" indent="0" algn="just">
              <a:buNone/>
            </a:pPr>
            <a:r>
              <a:rPr lang="es-BO" sz="2400" dirty="0" smtClean="0"/>
              <a:t>Conjunto de los posibles valores del proceso estocástico (resultado numérico, real o complejo)</a:t>
            </a:r>
          </a:p>
          <a:p>
            <a:pPr marL="0" indent="0" algn="just">
              <a:buNone/>
            </a:pPr>
            <a:r>
              <a:rPr lang="es-BO" sz="2400" dirty="0" smtClean="0"/>
              <a:t>	DISCRETO</a:t>
            </a:r>
            <a:r>
              <a:rPr lang="es-BO" sz="2400" dirty="0" smtClean="0">
                <a:sym typeface="Wingdings" panose="05000000000000000000" pitchFamily="2" charset="2"/>
              </a:rPr>
              <a:t> Proceso discreto en el tiempo</a:t>
            </a:r>
          </a:p>
          <a:p>
            <a:pPr marL="0" indent="0" algn="just">
              <a:buNone/>
            </a:pPr>
            <a:r>
              <a:rPr lang="es-BO" sz="2400" dirty="0">
                <a:sym typeface="Wingdings" panose="05000000000000000000" pitchFamily="2" charset="2"/>
              </a:rPr>
              <a:t>	</a:t>
            </a:r>
            <a:r>
              <a:rPr lang="es-BO" sz="2400" dirty="0" smtClean="0">
                <a:sym typeface="Wingdings" panose="05000000000000000000" pitchFamily="2" charset="2"/>
              </a:rPr>
              <a:t>CONTINUO Proceso continuo en el tiempo</a:t>
            </a:r>
          </a:p>
          <a:p>
            <a:pPr marL="0" indent="0" algn="just">
              <a:buNone/>
            </a:pPr>
            <a:r>
              <a:rPr lang="es-BO" sz="2400" dirty="0" smtClean="0"/>
              <a:t>	</a:t>
            </a:r>
            <a:r>
              <a:rPr lang="es-BO" sz="2400" dirty="0"/>
              <a:t>DISCRETO</a:t>
            </a:r>
            <a:r>
              <a:rPr lang="es-BO" sz="2400" dirty="0">
                <a:sym typeface="Wingdings" panose="05000000000000000000" pitchFamily="2" charset="2"/>
              </a:rPr>
              <a:t> Proceso discreto en el </a:t>
            </a:r>
            <a:r>
              <a:rPr lang="es-BO" sz="2400" dirty="0" smtClean="0">
                <a:sym typeface="Wingdings" panose="05000000000000000000" pitchFamily="2" charset="2"/>
              </a:rPr>
              <a:t>espacio de estados</a:t>
            </a:r>
            <a:endParaRPr lang="es-BO" sz="2400" dirty="0">
              <a:sym typeface="Wingdings" panose="05000000000000000000" pitchFamily="2" charset="2"/>
            </a:endParaRPr>
          </a:p>
          <a:p>
            <a:pPr marL="0" indent="0" algn="just">
              <a:buNone/>
            </a:pPr>
            <a:r>
              <a:rPr lang="es-BO" sz="2400" dirty="0">
                <a:sym typeface="Wingdings" panose="05000000000000000000" pitchFamily="2" charset="2"/>
              </a:rPr>
              <a:t>	CONTINUO Proceso continuo en </a:t>
            </a:r>
            <a:r>
              <a:rPr lang="es-BO" sz="2400" dirty="0" smtClean="0">
                <a:sym typeface="Wingdings" panose="05000000000000000000" pitchFamily="2" charset="2"/>
              </a:rPr>
              <a:t>el espacio de estados</a:t>
            </a:r>
            <a:endParaRPr lang="es-BO" sz="2400" dirty="0">
              <a:sym typeface="Wingdings" panose="05000000000000000000" pitchFamily="2" charset="2"/>
            </a:endParaRPr>
          </a:p>
        </p:txBody>
      </p:sp>
      <p:sp>
        <p:nvSpPr>
          <p:cNvPr id="4" name="Rectangle 3"/>
          <p:cNvSpPr/>
          <p:nvPr/>
        </p:nvSpPr>
        <p:spPr>
          <a:xfrm>
            <a:off x="259307" y="4585648"/>
            <a:ext cx="736979" cy="5868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BO" sz="2800" b="1" dirty="0" smtClean="0"/>
              <a:t>T</a:t>
            </a:r>
            <a:endParaRPr lang="es-BO" sz="2800" b="1" dirty="0"/>
          </a:p>
        </p:txBody>
      </p:sp>
      <p:sp>
        <p:nvSpPr>
          <p:cNvPr id="5" name="Rectangle 4"/>
          <p:cNvSpPr/>
          <p:nvPr/>
        </p:nvSpPr>
        <p:spPr>
          <a:xfrm>
            <a:off x="259307" y="5461380"/>
            <a:ext cx="736979" cy="5868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BO" sz="2800" b="1" dirty="0" smtClean="0"/>
              <a:t>S</a:t>
            </a:r>
            <a:endParaRPr lang="es-BO" sz="2800" b="1" dirty="0"/>
          </a:p>
        </p:txBody>
      </p:sp>
      <p:cxnSp>
        <p:nvCxnSpPr>
          <p:cNvPr id="7" name="Straight Arrow Connector 6"/>
          <p:cNvCxnSpPr>
            <a:stCxn id="4" idx="3"/>
          </p:cNvCxnSpPr>
          <p:nvPr/>
        </p:nvCxnSpPr>
        <p:spPr>
          <a:xfrm flipV="1">
            <a:off x="996286" y="4585648"/>
            <a:ext cx="805218" cy="293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4" idx="3"/>
          </p:cNvCxnSpPr>
          <p:nvPr/>
        </p:nvCxnSpPr>
        <p:spPr>
          <a:xfrm>
            <a:off x="996286" y="4879075"/>
            <a:ext cx="764275" cy="1842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5" idx="3"/>
          </p:cNvCxnSpPr>
          <p:nvPr/>
        </p:nvCxnSpPr>
        <p:spPr>
          <a:xfrm flipV="1">
            <a:off x="996286" y="5568287"/>
            <a:ext cx="805218" cy="1865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5" idx="3"/>
          </p:cNvCxnSpPr>
          <p:nvPr/>
        </p:nvCxnSpPr>
        <p:spPr>
          <a:xfrm>
            <a:off x="996286" y="5754807"/>
            <a:ext cx="805218" cy="293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37396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s-BO" sz="5400" b="1" dirty="0" smtClean="0">
                <a:solidFill>
                  <a:srgbClr val="FF0000"/>
                </a:solidFill>
                <a:latin typeface="Aharoni" panose="02010803020104030203" pitchFamily="2" charset="-79"/>
                <a:cs typeface="Aharoni" panose="02010803020104030203" pitchFamily="2" charset="-79"/>
              </a:rPr>
              <a:t>1. CONCEPTO DE UN PROCESO ESTOCÁSTICO</a:t>
            </a:r>
            <a:endParaRPr lang="es-BO" sz="5400" dirty="0"/>
          </a:p>
        </p:txBody>
      </p:sp>
      <p:pic>
        <p:nvPicPr>
          <p:cNvPr id="8" name="Content Placeholder 7"/>
          <p:cNvPicPr>
            <a:picLocks noGrp="1" noChangeAspect="1"/>
          </p:cNvPicPr>
          <p:nvPr>
            <p:ph idx="1"/>
          </p:nvPr>
        </p:nvPicPr>
        <p:blipFill rotWithShape="1">
          <a:blip r:embed="rId2"/>
          <a:srcRect l="31996" t="50020" r="44541" b="24822"/>
          <a:stretch/>
        </p:blipFill>
        <p:spPr>
          <a:xfrm>
            <a:off x="6269864" y="3280555"/>
            <a:ext cx="5069116" cy="3055851"/>
          </a:xfrm>
          <a:prstGeom prst="rect">
            <a:avLst/>
          </a:prstGeom>
          <a:ln>
            <a:noFill/>
          </a:ln>
          <a:effectLst>
            <a:softEdge rad="112500"/>
          </a:effectLst>
        </p:spPr>
      </p:pic>
      <p:sp>
        <p:nvSpPr>
          <p:cNvPr id="5" name="Rectangle 4"/>
          <p:cNvSpPr/>
          <p:nvPr/>
        </p:nvSpPr>
        <p:spPr>
          <a:xfrm>
            <a:off x="1339403" y="1931830"/>
            <a:ext cx="3979572" cy="11075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BO" sz="2800" dirty="0" smtClean="0"/>
              <a:t>Proceso estocástico a tiempo discreto</a:t>
            </a:r>
            <a:endParaRPr lang="es-BO" sz="2800" dirty="0"/>
          </a:p>
        </p:txBody>
      </p:sp>
      <p:sp>
        <p:nvSpPr>
          <p:cNvPr id="7" name="Rectangle 6"/>
          <p:cNvSpPr/>
          <p:nvPr/>
        </p:nvSpPr>
        <p:spPr>
          <a:xfrm>
            <a:off x="6814636" y="1931830"/>
            <a:ext cx="3979572" cy="11075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BO" sz="2800" dirty="0" smtClean="0"/>
              <a:t>Proceso estocástico a tiempo continuo</a:t>
            </a:r>
            <a:endParaRPr lang="es-BO" sz="2800" dirty="0"/>
          </a:p>
        </p:txBody>
      </p:sp>
      <p:pic>
        <p:nvPicPr>
          <p:cNvPr id="9" name="Picture 8"/>
          <p:cNvPicPr>
            <a:picLocks noChangeAspect="1"/>
          </p:cNvPicPr>
          <p:nvPr/>
        </p:nvPicPr>
        <p:blipFill rotWithShape="1">
          <a:blip r:embed="rId2"/>
          <a:srcRect l="31457" t="26716" r="45678" b="49692"/>
          <a:stretch/>
        </p:blipFill>
        <p:spPr>
          <a:xfrm>
            <a:off x="695230" y="3280554"/>
            <a:ext cx="5267918" cy="3055851"/>
          </a:xfrm>
          <a:prstGeom prst="rect">
            <a:avLst/>
          </a:prstGeom>
          <a:ln>
            <a:noFill/>
          </a:ln>
          <a:effectLst>
            <a:softEdge rad="112500"/>
          </a:effectLst>
        </p:spPr>
      </p:pic>
      <p:cxnSp>
        <p:nvCxnSpPr>
          <p:cNvPr id="11" name="Straight Arrow Connector 10"/>
          <p:cNvCxnSpPr/>
          <p:nvPr/>
        </p:nvCxnSpPr>
        <p:spPr>
          <a:xfrm flipV="1">
            <a:off x="3902299" y="4056845"/>
            <a:ext cx="566670" cy="631065"/>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21240" y="3631038"/>
            <a:ext cx="1674253" cy="369332"/>
          </a:xfrm>
          <a:prstGeom prst="rect">
            <a:avLst/>
          </a:prstGeom>
          <a:noFill/>
        </p:spPr>
        <p:txBody>
          <a:bodyPr wrap="square" rtlCol="0">
            <a:spAutoFit/>
          </a:bodyPr>
          <a:lstStyle/>
          <a:p>
            <a:pPr algn="ctr"/>
            <a:r>
              <a:rPr lang="es-BO" dirty="0" smtClean="0"/>
              <a:t>Trayectoria</a:t>
            </a:r>
            <a:endParaRPr lang="es-BO" dirty="0"/>
          </a:p>
        </p:txBody>
      </p:sp>
    </p:spTree>
    <p:extLst>
      <p:ext uri="{BB962C8B-B14F-4D97-AF65-F5344CB8AC3E}">
        <p14:creationId xmlns:p14="http://schemas.microsoft.com/office/powerpoint/2010/main" val="2587218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4938</TotalTime>
  <Words>1978</Words>
  <Application>Microsoft Office PowerPoint</Application>
  <PresentationFormat>Panorámica</PresentationFormat>
  <Paragraphs>190</Paragraphs>
  <Slides>30</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30</vt:i4>
      </vt:variant>
    </vt:vector>
  </HeadingPairs>
  <TitlesOfParts>
    <vt:vector size="38" baseType="lpstr">
      <vt:lpstr>Aharoni</vt:lpstr>
      <vt:lpstr>Arial</vt:lpstr>
      <vt:lpstr>Calibri</vt:lpstr>
      <vt:lpstr>Calibri Light</vt:lpstr>
      <vt:lpstr>Cambria Math</vt:lpstr>
      <vt:lpstr>Century Gothic</vt:lpstr>
      <vt:lpstr>Wingdings</vt:lpstr>
      <vt:lpstr>Office Theme</vt:lpstr>
      <vt:lpstr>UNIDAD IV  PROCESOS ESTOCÁSTICOS</vt:lpstr>
      <vt:lpstr>Presentación de PowerPoint</vt:lpstr>
      <vt:lpstr>1. CONCEPTO DE UN PROCESO ESTOCÁSTICO</vt:lpstr>
      <vt:lpstr>1. CONCEPTO DE UN PROCESO ESTOCÁSTICO</vt:lpstr>
      <vt:lpstr>1. CONCEPTO DE UN PROCESO ESTOCÁSTICO</vt:lpstr>
      <vt:lpstr>1. CONCEPTO DE UN PROCESO ESTOCÁSTICO</vt:lpstr>
      <vt:lpstr>1. CONCEPTO DE UN PROCESO ESTOCÁSTICO</vt:lpstr>
      <vt:lpstr>1. CONCEPTO DE UN PROCESO ESTOCÁSTICO</vt:lpstr>
      <vt:lpstr>1. CONCEPTO DE UN PROCESO ESTOCÁSTICO</vt:lpstr>
      <vt:lpstr>2. CLASIFICACIÓN</vt:lpstr>
      <vt:lpstr>2. CLASIFICACIÓN</vt:lpstr>
      <vt:lpstr>2. CLASIFICACIÓN</vt:lpstr>
      <vt:lpstr>2. CLASIFICACIÓN</vt:lpstr>
      <vt:lpstr>2. CLASIFICACIÓN</vt:lpstr>
      <vt:lpstr>2. CLASIFICACIÓN</vt:lpstr>
      <vt:lpstr>2. CLASIFICACIÓN</vt:lpstr>
      <vt:lpstr>2. CLASIFICACIÓN</vt:lpstr>
      <vt:lpstr>2. CLASIFICACIÓN</vt:lpstr>
      <vt:lpstr>2. CLASIFICACIÓN</vt:lpstr>
      <vt:lpstr>2. CLASIFICACIÓN</vt:lpstr>
      <vt:lpstr>3. FUNCIONES DE DISTRIBUCIÓN Y DENSIDAD DE PROBABILIDAD</vt:lpstr>
      <vt:lpstr>3. FUNCIONES DE DISTRIBUCIÓN Y DENSIDAD DE PROBABILIDAD</vt:lpstr>
      <vt:lpstr>3. FUNCIONES DE DISTRIBUCIÓN Y DENSIDAD DE PROBABILIDAD</vt:lpstr>
      <vt:lpstr>4. PROCESOS ESTACIONARIOS</vt:lpstr>
      <vt:lpstr>4. PROCESOS ESTACIONARIOS</vt:lpstr>
      <vt:lpstr>4. PROCESOS ESTACIONARIOS</vt:lpstr>
      <vt:lpstr>4. PROCESOS ESTACIONARIOS</vt:lpstr>
      <vt:lpstr>5. CADENAS DE MARKOV</vt:lpstr>
      <vt:lpstr>5. CADENAS DE MARKOV</vt:lpstr>
      <vt:lpstr>6. DENSIDAD ESPECTRAL DE POTENCIA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4 PROCESOS ESTOCASTICOS</dc:title>
  <dc:creator>Microsoft account</dc:creator>
  <cp:lastModifiedBy>Usuario</cp:lastModifiedBy>
  <cp:revision>80</cp:revision>
  <dcterms:created xsi:type="dcterms:W3CDTF">2020-09-19T23:53:18Z</dcterms:created>
  <dcterms:modified xsi:type="dcterms:W3CDTF">2022-04-25T01:24:19Z</dcterms:modified>
</cp:coreProperties>
</file>